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09" r:id="rId2"/>
    <p:sldId id="307" r:id="rId3"/>
    <p:sldId id="258" r:id="rId4"/>
    <p:sldId id="259" r:id="rId5"/>
    <p:sldId id="30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310" r:id="rId18"/>
    <p:sldId id="278" r:id="rId19"/>
    <p:sldId id="279" r:id="rId20"/>
    <p:sldId id="280" r:id="rId21"/>
    <p:sldId id="281" r:id="rId22"/>
    <p:sldId id="305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311" r:id="rId39"/>
    <p:sldId id="298" r:id="rId40"/>
    <p:sldId id="299" r:id="rId41"/>
    <p:sldId id="300" r:id="rId42"/>
    <p:sldId id="301" r:id="rId43"/>
    <p:sldId id="312" r:id="rId44"/>
    <p:sldId id="306" r:id="rId45"/>
    <p:sldId id="303" r:id="rId46"/>
    <p:sldId id="257" r:id="rId47"/>
  </p:sldIdLst>
  <p:sldSz cx="9144000" cy="6858000" type="screen4x3"/>
  <p:notesSz cx="6858000" cy="9144000"/>
  <p:custDataLst>
    <p:tags r:id="rId4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DCC"/>
    <a:srgbClr val="FAC0A0"/>
    <a:srgbClr val="003399"/>
    <a:srgbClr val="3366CC"/>
    <a:srgbClr val="B486D0"/>
    <a:srgbClr val="FFCCFF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&#1042;&#1089;&#1077;%20&#1076;&#1086;&#1082;&#1091;&#1084;&#1077;&#1085;&#1090;&#1099;%202\&#1042;&#1055;&#1056;\&#1044;&#1048;&#1053;&#1040;&#1052;&#1048;&#1050;&#1040;%20&#1042;&#1055;&#1056;%20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Admin\Desktop\&#1057;&#1083;&#1072;&#1081;&#1076;&#1099;%20&#1057;&#1090;&#1072;&#1090;&#1089;&#1073;&#1086;&#1088;&#1085;&#1080;&#1082;%20202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3;&#1072;&#1080;&#1085;&#1072;\Desktop\&#1042;&#1055;&#1056;%202022%20&#1074;&#1077;&#1089;&#1085;&#1072;\&#1042;&#1055;&#1056;%202020-202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'ВПР 2022'!$N$46</c:f>
              <c:strCache>
                <c:ptCount val="1"/>
                <c:pt idx="0">
                  <c:v>Каспийск</c:v>
                </c:pt>
              </c:strCache>
            </c:strRef>
          </c:tx>
          <c:spPr>
            <a:solidFill>
              <a:schemeClr val="accent4">
                <a:lumMod val="75000"/>
                <a:alpha val="85000"/>
              </a:schemeClr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'ВПР 2022'!$M$47:$M$54</c:f>
              <c:strCache>
                <c:ptCount val="8"/>
                <c:pt idx="0">
                  <c:v>Русский язык </c:v>
                </c:pt>
                <c:pt idx="1">
                  <c:v>Математика</c:v>
                </c:pt>
                <c:pt idx="2">
                  <c:v>История</c:v>
                </c:pt>
                <c:pt idx="3">
                  <c:v>Биология</c:v>
                </c:pt>
                <c:pt idx="4">
                  <c:v>География</c:v>
                </c:pt>
                <c:pt idx="5">
                  <c:v>Английский язык</c:v>
                </c:pt>
                <c:pt idx="6">
                  <c:v>Физика</c:v>
                </c:pt>
                <c:pt idx="7">
                  <c:v>Окружающий мир</c:v>
                </c:pt>
              </c:strCache>
            </c:strRef>
          </c:cat>
          <c:val>
            <c:numRef>
              <c:f>'ВПР 2022'!$N$47:$N$54</c:f>
              <c:numCache>
                <c:formatCode>0.00</c:formatCode>
                <c:ptCount val="8"/>
                <c:pt idx="0">
                  <c:v>48.370000000000005</c:v>
                </c:pt>
                <c:pt idx="1">
                  <c:v>55.374000000000002</c:v>
                </c:pt>
                <c:pt idx="2">
                  <c:v>41.81</c:v>
                </c:pt>
                <c:pt idx="3">
                  <c:v>56.022500000000001</c:v>
                </c:pt>
                <c:pt idx="4">
                  <c:v>69.577499999999986</c:v>
                </c:pt>
                <c:pt idx="5">
                  <c:v>93.88</c:v>
                </c:pt>
                <c:pt idx="6">
                  <c:v>53.34</c:v>
                </c:pt>
                <c:pt idx="7">
                  <c:v>85.429999999999993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F4-4700-8C30-EDBCAEAD6802}"/>
            </c:ext>
          </c:extLst>
        </c:ser>
        <c:ser>
          <c:idx val="1"/>
          <c:order val="1"/>
          <c:tx>
            <c:strRef>
              <c:f>'ВПР 2022'!$O$46</c:f>
              <c:strCache>
                <c:ptCount val="1"/>
                <c:pt idx="0">
                  <c:v>РД</c:v>
                </c:pt>
              </c:strCache>
            </c:strRef>
          </c:tx>
          <c:spPr>
            <a:solidFill>
              <a:srgbClr val="FF9999"/>
            </a:solidFill>
            <a:ln w="9525" cap="flat" cmpd="sng" algn="ctr">
              <a:solidFill>
                <a:schemeClr val="accent1"/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7030A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'ВПР 2022'!$M$47:$M$54</c:f>
              <c:strCache>
                <c:ptCount val="8"/>
                <c:pt idx="0">
                  <c:v>Русский язык </c:v>
                </c:pt>
                <c:pt idx="1">
                  <c:v>Математика</c:v>
                </c:pt>
                <c:pt idx="2">
                  <c:v>История</c:v>
                </c:pt>
                <c:pt idx="3">
                  <c:v>Биология</c:v>
                </c:pt>
                <c:pt idx="4">
                  <c:v>География</c:v>
                </c:pt>
                <c:pt idx="5">
                  <c:v>Английский язык</c:v>
                </c:pt>
                <c:pt idx="6">
                  <c:v>Физика</c:v>
                </c:pt>
                <c:pt idx="7">
                  <c:v>Окружающий мир</c:v>
                </c:pt>
              </c:strCache>
            </c:strRef>
          </c:cat>
          <c:val>
            <c:numRef>
              <c:f>'ВПР 2022'!$O$47:$O$54</c:f>
              <c:numCache>
                <c:formatCode>0.00</c:formatCode>
                <c:ptCount val="8"/>
                <c:pt idx="0">
                  <c:v>44.111999999999995</c:v>
                </c:pt>
                <c:pt idx="1">
                  <c:v>43.906000000000006</c:v>
                </c:pt>
                <c:pt idx="2">
                  <c:v>51.751999999999995</c:v>
                </c:pt>
                <c:pt idx="3">
                  <c:v>48.04</c:v>
                </c:pt>
                <c:pt idx="4">
                  <c:v>48.414000000000001</c:v>
                </c:pt>
                <c:pt idx="5">
                  <c:v>73.09</c:v>
                </c:pt>
                <c:pt idx="6">
                  <c:v>50.129999999999995</c:v>
                </c:pt>
                <c:pt idx="7">
                  <c:v>65.62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F4-4700-8C30-EDBCAEAD68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-12"/>
        <c:axId val="278629336"/>
        <c:axId val="278628160"/>
      </c:barChart>
      <c:catAx>
        <c:axId val="2786293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78628160"/>
        <c:crosses val="autoZero"/>
        <c:auto val="1"/>
        <c:lblAlgn val="ctr"/>
        <c:lblOffset val="100"/>
        <c:noMultiLvlLbl val="0"/>
      </c:catAx>
      <c:valAx>
        <c:axId val="27862816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8629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 algn="ctr">
              <a:defRPr lang="ru-RU" sz="2000" b="0" i="0" u="none" strike="noStrike" kern="1200" cap="all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 algn="ctr">
              <a:defRPr lang="ru-RU" sz="2000" b="0" i="0" u="none" strike="noStrike" kern="1200" cap="all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6609298604852571"/>
          <c:y val="0.22904673239202533"/>
          <c:w val="0.21841686399513893"/>
          <c:h val="0.6387578639672650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ru-RU" sz="900" b="0" i="0" u="none" strike="noStrike" kern="1200" cap="all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>
        <a:alpha val="10000"/>
      </a:scheme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9.5198673082531354E-2"/>
          <c:y val="4.4057617797775492E-2"/>
          <c:w val="0.72586723534558506"/>
          <c:h val="0.876372328458942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Контингент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2017/2018</c:v>
                </c:pt>
                <c:pt idx="1">
                  <c:v>2018/2019</c:v>
                </c:pt>
                <c:pt idx="2">
                  <c:v>2019/2020</c:v>
                </c:pt>
                <c:pt idx="3">
                  <c:v>2020/2021</c:v>
                </c:pt>
                <c:pt idx="4">
                  <c:v>2021/2022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14055</c:v>
                </c:pt>
                <c:pt idx="1">
                  <c:v>15098</c:v>
                </c:pt>
                <c:pt idx="2">
                  <c:v>17046</c:v>
                </c:pt>
                <c:pt idx="3">
                  <c:v>18480</c:v>
                </c:pt>
                <c:pt idx="4">
                  <c:v>20566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C8-4EEB-B82C-A51C414DEDC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Прирост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1"/>
              <c:layout>
                <c:manualLayout>
                  <c:x val="2.083333333333341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C8-4EEB-B82C-A51C414DEDCA}"/>
                </c:ext>
              </c:extLst>
            </c:dLbl>
            <c:dLbl>
              <c:idx val="2"/>
              <c:layout>
                <c:manualLayout>
                  <c:x val="2.7777777777778012E-2"/>
                  <c:y val="7.9365079365079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1C8-4EEB-B82C-A51C414DEDCA}"/>
                </c:ext>
              </c:extLst>
            </c:dLbl>
            <c:dLbl>
              <c:idx val="3"/>
              <c:layout>
                <c:manualLayout>
                  <c:x val="3.472222222222223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C8-4EEB-B82C-A51C414DEDCA}"/>
                </c:ext>
              </c:extLst>
            </c:dLbl>
            <c:dLbl>
              <c:idx val="4"/>
              <c:layout>
                <c:manualLayout>
                  <c:x val="3.2407407407407607E-2"/>
                  <c:y val="-1.1904761904761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1C8-4EEB-B82C-A51C414DED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2017/2018</c:v>
                </c:pt>
                <c:pt idx="1">
                  <c:v>2018/2019</c:v>
                </c:pt>
                <c:pt idx="2">
                  <c:v>2019/2020</c:v>
                </c:pt>
                <c:pt idx="3">
                  <c:v>2020/2021</c:v>
                </c:pt>
                <c:pt idx="4">
                  <c:v>2021/2022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168</c:v>
                </c:pt>
                <c:pt idx="1">
                  <c:v>1043</c:v>
                </c:pt>
                <c:pt idx="2">
                  <c:v>1948</c:v>
                </c:pt>
                <c:pt idx="3">
                  <c:v>1434</c:v>
                </c:pt>
                <c:pt idx="4">
                  <c:v>2086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1C8-4EEB-B82C-A51C414DED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5129816"/>
        <c:axId val="355132168"/>
        <c:axId val="0"/>
      </c:bar3DChart>
      <c:catAx>
        <c:axId val="355129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>
                <a:solidFill>
                  <a:srgbClr val="002060"/>
                </a:solidFill>
              </a:defRPr>
            </a:pPr>
            <a:endParaRPr lang="ru-RU"/>
          </a:p>
        </c:txPr>
        <c:crossAx val="355132168"/>
        <c:crosses val="autoZero"/>
        <c:auto val="1"/>
        <c:lblAlgn val="ctr"/>
        <c:lblOffset val="100"/>
        <c:noMultiLvlLbl val="0"/>
      </c:catAx>
      <c:valAx>
        <c:axId val="355132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rgbClr val="002060"/>
                </a:solidFill>
              </a:defRPr>
            </a:pPr>
            <a:endParaRPr lang="ru-RU"/>
          </a:p>
        </c:txPr>
        <c:crossAx val="355129816"/>
        <c:crosses val="autoZero"/>
        <c:crossBetween val="between"/>
      </c:valAx>
      <c:spPr>
        <a:ln>
          <a:noFill/>
        </a:ln>
      </c:spPr>
    </c:plotArea>
    <c:legend>
      <c:legendPos val="r"/>
      <c:overlay val="0"/>
      <c:txPr>
        <a:bodyPr/>
        <a:lstStyle/>
        <a:p>
          <a:pPr>
            <a:defRPr sz="1800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rgbClr val="FFCCFF"/>
      </a:solidFill>
    </a:ln>
  </c:spPr>
  <c:txPr>
    <a:bodyPr/>
    <a:lstStyle/>
    <a:p>
      <a:pPr>
        <a:defRPr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58529164359889"/>
          <c:y val="6.6698729380945967E-2"/>
          <c:w val="0.58172411282033087"/>
          <c:h val="0.91085749244236025"/>
        </c:manualLayout>
      </c:layout>
      <c:doughnutChart>
        <c:varyColors val="1"/>
        <c:ser>
          <c:idx val="0"/>
          <c:order val="0"/>
          <c:tx>
            <c:strRef>
              <c:f>Лист1!$D$1</c:f>
              <c:strCache>
                <c:ptCount val="1"/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1-3DFE-4312-A04B-DCE8021CD4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3-3DFE-4312-A04B-DCE8021CD48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5-3DFE-4312-A04B-DCE8021CD48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7-3DFE-4312-A04B-DCE8021CD48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9-3DFE-4312-A04B-DCE8021CD48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B-3DFE-4312-A04B-DCE8021CD48C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D-3DFE-4312-A04B-DCE8021CD48C}"/>
              </c:ext>
            </c:extLst>
          </c:dPt>
          <c:dPt>
            <c:idx val="7"/>
            <c:bubble3D val="0"/>
            <c:spPr>
              <a:solidFill>
                <a:srgbClr val="F638D2"/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0F-3DFE-4312-A04B-DCE8021CD48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11-3DFE-4312-A04B-DCE8021CD48C}"/>
              </c:ext>
            </c:extLst>
          </c:dPt>
          <c:dPt>
            <c:idx val="9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13-3DFE-4312-A04B-DCE8021CD48C}"/>
              </c:ext>
            </c:extLst>
          </c:dPt>
          <c:dPt>
            <c:idx val="1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15-3DFE-4312-A04B-DCE8021CD48C}"/>
              </c:ext>
            </c:extLst>
          </c:dPt>
          <c:dPt>
            <c:idx val="1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17-3DFE-4312-A04B-DCE8021CD48C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19-3DFE-4312-A04B-DCE8021CD48C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FE-4312-A04B-DCE8021CD4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Лист1!$C$2:$C$13</c:f>
              <c:strCache>
                <c:ptCount val="12"/>
                <c:pt idx="1">
                  <c:v>русский язык</c:v>
                </c:pt>
                <c:pt idx="2">
                  <c:v>математика (профильная)</c:v>
                </c:pt>
                <c:pt idx="3">
                  <c:v>физика</c:v>
                </c:pt>
                <c:pt idx="4">
                  <c:v>химия</c:v>
                </c:pt>
                <c:pt idx="5">
                  <c:v>информатика</c:v>
                </c:pt>
                <c:pt idx="6">
                  <c:v>биология</c:v>
                </c:pt>
                <c:pt idx="7">
                  <c:v>история</c:v>
                </c:pt>
                <c:pt idx="8">
                  <c:v>география</c:v>
                </c:pt>
                <c:pt idx="9">
                  <c:v>английский язык</c:v>
                </c:pt>
                <c:pt idx="10">
                  <c:v>обществознание</c:v>
                </c:pt>
                <c:pt idx="11">
                  <c:v>литература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  <c:pt idx="0">
                  <c:v>0</c:v>
                </c:pt>
                <c:pt idx="1">
                  <c:v>66.42</c:v>
                </c:pt>
                <c:pt idx="2">
                  <c:v>38.47</c:v>
                </c:pt>
                <c:pt idx="3">
                  <c:v>44.720000000000013</c:v>
                </c:pt>
                <c:pt idx="4">
                  <c:v>48.63</c:v>
                </c:pt>
                <c:pt idx="5">
                  <c:v>37.68</c:v>
                </c:pt>
                <c:pt idx="6">
                  <c:v>28.279999999999987</c:v>
                </c:pt>
                <c:pt idx="7">
                  <c:v>45.57</c:v>
                </c:pt>
                <c:pt idx="8">
                  <c:v>37.6</c:v>
                </c:pt>
                <c:pt idx="9">
                  <c:v>58.620000000000012</c:v>
                </c:pt>
                <c:pt idx="10">
                  <c:v>48.790000000000013</c:v>
                </c:pt>
                <c:pt idx="11">
                  <c:v>61.59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3DFE-4312-A04B-DCE8021CD48C}"/>
            </c:ext>
          </c:extLst>
        </c:ser>
        <c:ser>
          <c:idx val="1"/>
          <c:order val="1"/>
          <c:tx>
            <c:strRef>
              <c:f>Лист1!$E$1</c:f>
              <c:strCache>
                <c:ptCount val="1"/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1C-3DFE-4312-A04B-DCE8021CD4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1E-3DFE-4312-A04B-DCE8021CD48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20-3DFE-4312-A04B-DCE8021CD48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22-3DFE-4312-A04B-DCE8021CD48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24-3DFE-4312-A04B-DCE8021CD48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26-3DFE-4312-A04B-DCE8021CD48C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28-3DFE-4312-A04B-DCE8021CD48C}"/>
              </c:ext>
            </c:extLst>
          </c:dPt>
          <c:dPt>
            <c:idx val="7"/>
            <c:bubble3D val="0"/>
            <c:spPr>
              <a:solidFill>
                <a:srgbClr val="F638D2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2A-3DFE-4312-A04B-DCE8021CD48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2C-3DFE-4312-A04B-DCE8021CD48C}"/>
              </c:ext>
            </c:extLst>
          </c:dPt>
          <c:dPt>
            <c:idx val="9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2E-3DFE-4312-A04B-DCE8021CD48C}"/>
              </c:ext>
            </c:extLst>
          </c:dPt>
          <c:dPt>
            <c:idx val="1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30-3DFE-4312-A04B-DCE8021CD48C}"/>
              </c:ext>
            </c:extLst>
          </c:dPt>
          <c:dPt>
            <c:idx val="1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32-3DFE-4312-A04B-DCE8021CD48C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34-3DFE-4312-A04B-DCE8021CD48C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3DFE-4312-A04B-DCE8021CD4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Лист1!$C$2:$C$13</c:f>
              <c:strCache>
                <c:ptCount val="12"/>
                <c:pt idx="1">
                  <c:v>русский язык</c:v>
                </c:pt>
                <c:pt idx="2">
                  <c:v>математика (профильная)</c:v>
                </c:pt>
                <c:pt idx="3">
                  <c:v>физика</c:v>
                </c:pt>
                <c:pt idx="4">
                  <c:v>химия</c:v>
                </c:pt>
                <c:pt idx="5">
                  <c:v>информатика</c:v>
                </c:pt>
                <c:pt idx="6">
                  <c:v>биология</c:v>
                </c:pt>
                <c:pt idx="7">
                  <c:v>история</c:v>
                </c:pt>
                <c:pt idx="8">
                  <c:v>география</c:v>
                </c:pt>
                <c:pt idx="9">
                  <c:v>английский язык</c:v>
                </c:pt>
                <c:pt idx="10">
                  <c:v>обществознание</c:v>
                </c:pt>
                <c:pt idx="11">
                  <c:v>литература</c:v>
                </c:pt>
              </c:strCache>
            </c:strRef>
          </c:cat>
          <c:val>
            <c:numRef>
              <c:f>Лист1!$E$2:$E$13</c:f>
              <c:numCache>
                <c:formatCode>General</c:formatCode>
                <c:ptCount val="12"/>
                <c:pt idx="0">
                  <c:v>0</c:v>
                </c:pt>
                <c:pt idx="1">
                  <c:v>68.66</c:v>
                </c:pt>
                <c:pt idx="2">
                  <c:v>41.4</c:v>
                </c:pt>
                <c:pt idx="3">
                  <c:v>44.51</c:v>
                </c:pt>
                <c:pt idx="4">
                  <c:v>40.85</c:v>
                </c:pt>
                <c:pt idx="5">
                  <c:v>56.97</c:v>
                </c:pt>
                <c:pt idx="6">
                  <c:v>48.160000000000011</c:v>
                </c:pt>
                <c:pt idx="7">
                  <c:v>44.64</c:v>
                </c:pt>
                <c:pt idx="8">
                  <c:v>45.5</c:v>
                </c:pt>
                <c:pt idx="9">
                  <c:v>65.88</c:v>
                </c:pt>
                <c:pt idx="10">
                  <c:v>49.18</c:v>
                </c:pt>
                <c:pt idx="11">
                  <c:v>60.2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5-3DFE-4312-A04B-DCE8021CD48C}"/>
            </c:ext>
          </c:extLst>
        </c:ser>
        <c:ser>
          <c:idx val="2"/>
          <c:order val="2"/>
          <c:tx>
            <c:strRef>
              <c:f>Лист1!$F$1</c:f>
              <c:strCache>
                <c:ptCount val="1"/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37-3DFE-4312-A04B-DCE8021CD4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39-3DFE-4312-A04B-DCE8021CD48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3B-3DFE-4312-A04B-DCE8021CD48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3D-3DFE-4312-A04B-DCE8021CD48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3F-3DFE-4312-A04B-DCE8021CD48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41-3DFE-4312-A04B-DCE8021CD48C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43-3DFE-4312-A04B-DCE8021CD48C}"/>
              </c:ext>
            </c:extLst>
          </c:dPt>
          <c:dPt>
            <c:idx val="7"/>
            <c:bubble3D val="0"/>
            <c:spPr>
              <a:solidFill>
                <a:srgbClr val="F638D2"/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45-3DFE-4312-A04B-DCE8021CD48C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47-3DFE-4312-A04B-DCE8021CD48C}"/>
              </c:ext>
            </c:extLst>
          </c:dPt>
          <c:dPt>
            <c:idx val="9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49-3DFE-4312-A04B-DCE8021CD48C}"/>
              </c:ext>
            </c:extLst>
          </c:dPt>
          <c:dPt>
            <c:idx val="1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4B-3DFE-4312-A04B-DCE8021CD48C}"/>
              </c:ext>
            </c:extLst>
          </c:dPt>
          <c:dPt>
            <c:idx val="1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4D-3DFE-4312-A04B-DCE8021CD48C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bevelB/>
              </a:sp3d>
            </c:spPr>
            <c:extLst>
              <c:ext xmlns:c16="http://schemas.microsoft.com/office/drawing/2014/chart" uri="{C3380CC4-5D6E-409C-BE32-E72D297353CC}">
                <c16:uniqueId val="{0000004F-3DFE-4312-A04B-DCE8021CD48C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7-3DFE-4312-A04B-DCE8021CD48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F-3DFE-4312-A04B-DCE8021CD48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5-3DFE-4312-A04B-DCE8021CD48C}"/>
                </c:ext>
              </c:extLst>
            </c:dLbl>
            <c:dLbl>
              <c:idx val="10"/>
              <c:layout>
                <c:manualLayout>
                  <c:x val="1.5109544195416803E-2"/>
                  <c:y val="-2.4816694867456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4B-3DFE-4312-A04B-DCE8021CD4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Лист1!$C$2:$C$13</c:f>
              <c:strCache>
                <c:ptCount val="12"/>
                <c:pt idx="1">
                  <c:v>русский язык</c:v>
                </c:pt>
                <c:pt idx="2">
                  <c:v>математика (профильная)</c:v>
                </c:pt>
                <c:pt idx="3">
                  <c:v>физика</c:v>
                </c:pt>
                <c:pt idx="4">
                  <c:v>химия</c:v>
                </c:pt>
                <c:pt idx="5">
                  <c:v>информатика</c:v>
                </c:pt>
                <c:pt idx="6">
                  <c:v>биология</c:v>
                </c:pt>
                <c:pt idx="7">
                  <c:v>история</c:v>
                </c:pt>
                <c:pt idx="8">
                  <c:v>география</c:v>
                </c:pt>
                <c:pt idx="9">
                  <c:v>английский язык</c:v>
                </c:pt>
                <c:pt idx="10">
                  <c:v>обществознание</c:v>
                </c:pt>
                <c:pt idx="11">
                  <c:v>литература</c:v>
                </c:pt>
              </c:strCache>
            </c:strRef>
          </c:cat>
          <c:val>
            <c:numRef>
              <c:f>Лист1!$F$2:$F$13</c:f>
              <c:numCache>
                <c:formatCode>General</c:formatCode>
                <c:ptCount val="12"/>
                <c:pt idx="0">
                  <c:v>0</c:v>
                </c:pt>
                <c:pt idx="1">
                  <c:v>65.28</c:v>
                </c:pt>
                <c:pt idx="2">
                  <c:v>45.77</c:v>
                </c:pt>
                <c:pt idx="3">
                  <c:v>37.800000000000004</c:v>
                </c:pt>
                <c:pt idx="4">
                  <c:v>0</c:v>
                </c:pt>
                <c:pt idx="5">
                  <c:v>44.290000000000013</c:v>
                </c:pt>
                <c:pt idx="6">
                  <c:v>43.75</c:v>
                </c:pt>
                <c:pt idx="7">
                  <c:v>0</c:v>
                </c:pt>
                <c:pt idx="8">
                  <c:v>48</c:v>
                </c:pt>
                <c:pt idx="9">
                  <c:v>61.31</c:v>
                </c:pt>
                <c:pt idx="10">
                  <c:v>52.27</c:v>
                </c:pt>
                <c:pt idx="11">
                  <c:v>54.53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0-3DFE-4312-A04B-DCE8021CD4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74534514997391998"/>
          <c:y val="5.3461096915157574E-2"/>
          <c:w val="0.2546548500260799"/>
          <c:h val="0.94378680146650373"/>
        </c:manualLayout>
      </c:layout>
      <c:overlay val="0"/>
      <c:spPr>
        <a:noFill/>
        <a:ln>
          <a:solidFill>
            <a:srgbClr val="FFCCFF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solidFill>
        <a:srgbClr val="FFCCFF"/>
      </a:solidFill>
      <a:round/>
    </a:ln>
    <a:effectLst/>
    <a:scene3d>
      <a:camera prst="orthographicFront"/>
      <a:lightRig rig="threePt" dir="t"/>
    </a:scene3d>
    <a:sp3d>
      <a:bevelB prst="angle"/>
    </a:sp3d>
  </c:spPr>
  <c:txPr>
    <a:bodyPr/>
    <a:lstStyle/>
    <a:p>
      <a:pPr>
        <a:defRPr b="1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solidFill>
                  <a:srgbClr val="002060"/>
                </a:solidFill>
              </a:defRPr>
            </a:pPr>
            <a:r>
              <a:rPr lang="ru-RU" dirty="0"/>
              <a:t>Количество выпускников, набравших на ЕГЭ выше </a:t>
            </a:r>
            <a:r>
              <a:rPr lang="ru-RU" sz="2800" dirty="0">
                <a:solidFill>
                  <a:srgbClr val="C00000"/>
                </a:solidFill>
              </a:rPr>
              <a:t>80</a:t>
            </a:r>
            <a:r>
              <a:rPr lang="ru-RU" dirty="0"/>
              <a:t> баллов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1"/>
          <c:order val="0"/>
          <c:tx>
            <c:strRef>
              <c:f>Лист2!$D$6</c:f>
              <c:strCache>
                <c:ptCount val="1"/>
                <c:pt idx="0">
                  <c:v>Количество выпускников, набравших на ЕГЭ выше 80 баллов</c:v>
                </c:pt>
              </c:strCache>
            </c:strRef>
          </c:tx>
          <c:spPr>
            <a:solidFill>
              <a:srgbClr val="009999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Лист2!$C$7:$C$11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Лист2!$D$7:$D$11</c:f>
              <c:numCache>
                <c:formatCode>General</c:formatCode>
                <c:ptCount val="5"/>
                <c:pt idx="0">
                  <c:v>103</c:v>
                </c:pt>
                <c:pt idx="1">
                  <c:v>114</c:v>
                </c:pt>
                <c:pt idx="2">
                  <c:v>124</c:v>
                </c:pt>
                <c:pt idx="3">
                  <c:v>248</c:v>
                </c:pt>
                <c:pt idx="4">
                  <c:v>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F2-4B59-BF83-1E96FF1DF5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8628552"/>
        <c:axId val="278623848"/>
        <c:axId val="0"/>
      </c:bar3DChart>
      <c:catAx>
        <c:axId val="278628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002060"/>
                </a:solidFill>
              </a:defRPr>
            </a:pPr>
            <a:endParaRPr lang="ru-RU"/>
          </a:p>
        </c:txPr>
        <c:crossAx val="278623848"/>
        <c:crosses val="autoZero"/>
        <c:auto val="1"/>
        <c:lblAlgn val="ctr"/>
        <c:lblOffset val="100"/>
        <c:noMultiLvlLbl val="0"/>
      </c:catAx>
      <c:valAx>
        <c:axId val="2786238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002060"/>
                </a:solidFill>
              </a:defRPr>
            </a:pPr>
            <a:endParaRPr lang="ru-RU"/>
          </a:p>
        </c:txPr>
        <c:crossAx val="278628552"/>
        <c:crosses val="autoZero"/>
        <c:crossBetween val="between"/>
      </c:valAx>
    </c:plotArea>
    <c:plotVisOnly val="1"/>
    <c:dispBlanksAs val="gap"/>
    <c:showDLblsOverMax val="0"/>
  </c:chart>
  <c:spPr>
    <a:ln>
      <a:solidFill>
        <a:srgbClr val="FFCCFF"/>
      </a:solidFill>
    </a:ln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0.09234</cdr:x>
      <cdr:y>0.15401</cdr:y>
    </cdr:from>
    <cdr:to>
      <cdr:x>0.22457</cdr:x>
      <cdr:y>0.30204</cdr:y>
    </cdr:to>
    <cdr:sp macro="" textlink="">
      <cdr:nvSpPr>
        <cdr:cNvPr id="3" name="Надпись 2"/>
        <cdr:cNvSpPr txBox="1"/>
      </cdr:nvSpPr>
      <cdr:spPr>
        <a:xfrm xmlns:a="http://schemas.openxmlformats.org/drawingml/2006/main">
          <a:off x="552734" y="702860"/>
          <a:ext cx="791571" cy="6755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0.0678</cdr:x>
      <cdr:y>0.11842</cdr:y>
    </cdr:from>
    <cdr:to>
      <cdr:x>0.23947</cdr:x>
      <cdr:y>0.34211</cdr:y>
    </cdr:to>
    <cdr:sp macro="" textlink="">
      <cdr:nvSpPr>
        <cdr:cNvPr id="4" name="Надпись 3"/>
        <cdr:cNvSpPr txBox="1"/>
      </cdr:nvSpPr>
      <cdr:spPr>
        <a:xfrm xmlns:a="http://schemas.openxmlformats.org/drawingml/2006/main">
          <a:off x="580946" y="648072"/>
          <a:ext cx="1471051" cy="12241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2022 г.</a:t>
          </a:r>
        </a:p>
        <a:p xmlns:a="http://schemas.openxmlformats.org/drawingml/2006/main">
          <a:r>
            <a: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2021 г.</a:t>
          </a:r>
        </a:p>
        <a:p xmlns:a="http://schemas.openxmlformats.org/drawingml/2006/main">
          <a:r>
            <a: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2020</a:t>
          </a:r>
          <a:r>
            <a:rPr lang="ru-RU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г.</a:t>
          </a:r>
        </a:p>
      </cdr:txBody>
    </cdr:sp>
  </cdr:relSizeAnchor>
  <cdr:relSizeAnchor xmlns:cdr="http://schemas.openxmlformats.org/drawingml/2006/chartDrawing">
    <cdr:from>
      <cdr:x>0.16807</cdr:x>
      <cdr:y>0.14474</cdr:y>
    </cdr:from>
    <cdr:to>
      <cdr:x>0.34683</cdr:x>
      <cdr:y>0.1469</cdr:y>
    </cdr:to>
    <cdr:cxnSp macro="">
      <cdr:nvCxnSpPr>
        <cdr:cNvPr id="5" name="AutoShape 2">
          <a:extLst xmlns:a="http://schemas.openxmlformats.org/drawingml/2006/main">
            <a:ext uri="{FF2B5EF4-FFF2-40B4-BE49-F238E27FC236}">
              <a16:creationId xmlns:a16="http://schemas.microsoft.com/office/drawing/2014/main" id="{B1E5C0FA-912F-4831-993B-9A24D34CF947}"/>
            </a:ext>
          </a:extLst>
        </cdr:cNvPr>
        <cdr:cNvCxnSpPr>
          <a:cxnSpLocks xmlns:a="http://schemas.openxmlformats.org/drawingml/2006/main" noChangeShapeType="1"/>
        </cdr:cNvCxnSpPr>
      </cdr:nvCxnSpPr>
      <cdr:spPr bwMode="auto">
        <a:xfrm xmlns:a="http://schemas.openxmlformats.org/drawingml/2006/main" flipV="1">
          <a:off x="1440160" y="792088"/>
          <a:ext cx="1531786" cy="11821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cxnSp>
  </cdr:relSizeAnchor>
  <cdr:relSizeAnchor xmlns:cdr="http://schemas.openxmlformats.org/drawingml/2006/chartDrawing">
    <cdr:from>
      <cdr:x>0.16807</cdr:x>
      <cdr:y>0.27632</cdr:y>
    </cdr:from>
    <cdr:to>
      <cdr:x>0.39002</cdr:x>
      <cdr:y>0.27968</cdr:y>
    </cdr:to>
    <cdr:cxnSp macro="">
      <cdr:nvCxnSpPr>
        <cdr:cNvPr id="6" name="AutoShape 2">
          <a:extLst xmlns:a="http://schemas.openxmlformats.org/drawingml/2006/main">
            <a:ext uri="{FF2B5EF4-FFF2-40B4-BE49-F238E27FC236}">
              <a16:creationId xmlns:a16="http://schemas.microsoft.com/office/drawing/2014/main" id="{8A397821-50BE-47E6-AADB-5490E01BAB76}"/>
            </a:ext>
          </a:extLst>
        </cdr:cNvPr>
        <cdr:cNvCxnSpPr>
          <a:cxnSpLocks xmlns:a="http://schemas.openxmlformats.org/drawingml/2006/main" noChangeShapeType="1"/>
        </cdr:cNvCxnSpPr>
      </cdr:nvCxnSpPr>
      <cdr:spPr bwMode="auto">
        <a:xfrm xmlns:a="http://schemas.openxmlformats.org/drawingml/2006/main">
          <a:off x="1440160" y="1512168"/>
          <a:ext cx="1901879" cy="18388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cxnSp>
  </cdr:relSizeAnchor>
  <cdr:relSizeAnchor xmlns:cdr="http://schemas.openxmlformats.org/drawingml/2006/chartDrawing">
    <cdr:from>
      <cdr:x>0.16807</cdr:x>
      <cdr:y>0.21053</cdr:y>
    </cdr:from>
    <cdr:to>
      <cdr:x>0.35939</cdr:x>
      <cdr:y>0.2114</cdr:y>
    </cdr:to>
    <cdr:cxnSp macro="">
      <cdr:nvCxnSpPr>
        <cdr:cNvPr id="7" name="AutoShape 2">
          <a:extLst xmlns:a="http://schemas.openxmlformats.org/drawingml/2006/main">
            <a:ext uri="{FF2B5EF4-FFF2-40B4-BE49-F238E27FC236}">
              <a16:creationId xmlns:a16="http://schemas.microsoft.com/office/drawing/2014/main" id="{8D3588FE-9DC0-4F23-BAFD-D1A74AF8AFD7}"/>
            </a:ext>
          </a:extLst>
        </cdr:cNvPr>
        <cdr:cNvCxnSpPr>
          <a:cxnSpLocks xmlns:a="http://schemas.openxmlformats.org/drawingml/2006/main" noChangeShapeType="1"/>
        </cdr:cNvCxnSpPr>
      </cdr:nvCxnSpPr>
      <cdr:spPr bwMode="auto">
        <a:xfrm xmlns:a="http://schemas.openxmlformats.org/drawingml/2006/main">
          <a:off x="1440160" y="1152128"/>
          <a:ext cx="1639411" cy="4762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 type="triangle" w="med" len="med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7025D-6AD2-41E0-8D6C-8FD05AE6EF99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673E4-C7CD-4AC0-8326-A43277616A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074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C51B7-A12C-4682-9B74-535FD726218C}" type="slidenum">
              <a:rPr lang="ru-RU" smtClean="0"/>
              <a:pPr/>
              <a:t>39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6848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C51B7-A12C-4682-9B74-535FD726218C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673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C51B7-A12C-4682-9B74-535FD726218C}" type="slidenum">
              <a:rPr lang="ru-RU" smtClean="0"/>
              <a:pPr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2627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C51B7-A12C-4682-9B74-535FD726218C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612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1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503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482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" t="3904" r="5333" b="29164"/>
          <a:stretch/>
        </p:blipFill>
        <p:spPr>
          <a:xfrm>
            <a:off x="1" y="775672"/>
            <a:ext cx="9144000" cy="6082328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 userDrawn="1"/>
        </p:nvSpPr>
        <p:spPr>
          <a:xfrm rot="2713514">
            <a:off x="8300061" y="195819"/>
            <a:ext cx="719371" cy="645964"/>
          </a:xfrm>
          <a:prstGeom prst="roundRect">
            <a:avLst/>
          </a:prstGeom>
          <a:solidFill>
            <a:srgbClr val="FF862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89">
              <a:solidFill>
                <a:schemeClr val="bg1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B0C0D-0A45-4CF0-89A9-95B911BCB610}" type="datetime1">
              <a:rPr lang="ru-RU" smtClean="0"/>
              <a:t>26.08.2022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125005" y="6588222"/>
            <a:ext cx="2057400" cy="365125"/>
          </a:xfrm>
        </p:spPr>
        <p:txBody>
          <a:bodyPr/>
          <a:lstStyle/>
          <a:p>
            <a:fld id="{9D14C26C-6802-48E9-A345-4B0EFEDC4C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Скругленный прямоугольник 6"/>
          <p:cNvSpPr/>
          <p:nvPr userDrawn="1"/>
        </p:nvSpPr>
        <p:spPr>
          <a:xfrm rot="18901456">
            <a:off x="7759502" y="489413"/>
            <a:ext cx="514097" cy="572519"/>
          </a:xfrm>
          <a:prstGeom prst="roundRect">
            <a:avLst/>
          </a:prstGeom>
          <a:solidFill>
            <a:srgbClr val="625C59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89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25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9F06B0F-577D-4331-87CF-A0A833AA949D}"/>
              </a:ext>
            </a:extLst>
          </p:cNvPr>
          <p:cNvSpPr/>
          <p:nvPr userDrawn="1"/>
        </p:nvSpPr>
        <p:spPr>
          <a:xfrm>
            <a:off x="7204501" y="0"/>
            <a:ext cx="2104925" cy="6860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DFDD1-73D5-463D-B7B9-B39F7B2F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52" y="375113"/>
            <a:ext cx="5029549" cy="66888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398A2C93-7DAF-47FE-936C-C92361EFF2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061" y="1314450"/>
            <a:ext cx="5029549" cy="21145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D7A1320A-1390-44C8-9D96-457E4E8D51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49968" y="365125"/>
            <a:ext cx="2970782" cy="61277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41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915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0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355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315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6604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925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519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1A529-CCBC-49ED-BDDD-0B0E889E2AA7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80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1A529-CCBC-49ED-BDDD-0B0E889E2AA7}" type="datetimeFigureOut">
              <a:rPr lang="ru-RU" smtClean="0"/>
              <a:pPr/>
              <a:t>26.08.2022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6BC4E-9C6E-4626-A351-0B4750646E7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33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9" y="0"/>
            <a:ext cx="9144000" cy="6831918"/>
          </a:xfrm>
          <a:prstGeom prst="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</p:spPr>
      </p:pic>
      <p:sp>
        <p:nvSpPr>
          <p:cNvPr id="8" name="Прямоугольник 7"/>
          <p:cNvSpPr/>
          <p:nvPr/>
        </p:nvSpPr>
        <p:spPr>
          <a:xfrm>
            <a:off x="7859578" y="6021288"/>
            <a:ext cx="1234213" cy="542277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66" b="1" dirty="0">
                <a:latin typeface="Arial Narrow" panose="020B0606020202030204" pitchFamily="34" charset="0"/>
              </a:rPr>
              <a:t>2022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197036"/>
            <a:ext cx="3086198" cy="3110896"/>
          </a:xfrm>
          <a:prstGeom prst="rect">
            <a:avLst/>
          </a:prstGeom>
          <a:solidFill>
            <a:schemeClr val="accent1">
              <a:lumMod val="20000"/>
              <a:lumOff val="8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89"/>
          </a:p>
        </p:txBody>
      </p:sp>
      <p:sp>
        <p:nvSpPr>
          <p:cNvPr id="7" name="Прямоугольник 6"/>
          <p:cNvSpPr/>
          <p:nvPr/>
        </p:nvSpPr>
        <p:spPr>
          <a:xfrm>
            <a:off x="-180528" y="267464"/>
            <a:ext cx="9217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dirty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МКУ «Управление образования Администрации ГО «</a:t>
            </a:r>
            <a:r>
              <a:rPr lang="ru-RU" sz="2400" dirty="0" err="1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г.Каспийск</a:t>
            </a:r>
            <a:r>
              <a:rPr lang="ru-RU" sz="2400" dirty="0">
                <a:solidFill>
                  <a:schemeClr val="bg1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27984" y="2655825"/>
            <a:ext cx="4809823" cy="2862322"/>
          </a:xfrm>
          <a:prstGeom prst="rect">
            <a:avLst/>
          </a:prstGeom>
          <a:solidFill>
            <a:srgbClr val="0070C0"/>
          </a:solidFill>
          <a:scene3d>
            <a:camera prst="orthographicFront"/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«О состоянии и перспективах муниципальной системы образования»</a:t>
            </a:r>
          </a:p>
        </p:txBody>
      </p:sp>
    </p:spTree>
    <p:extLst>
      <p:ext uri="{BB962C8B-B14F-4D97-AF65-F5344CB8AC3E}">
        <p14:creationId xmlns:p14="http://schemas.microsoft.com/office/powerpoint/2010/main" val="137352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71543" y="1645496"/>
            <a:ext cx="2149433" cy="623248"/>
          </a:xfrm>
          <a:prstGeom prst="rect">
            <a:avLst/>
          </a:prstGeom>
          <a:solidFill>
            <a:srgbClr val="20A6C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ru-RU" sz="18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МБДОУ №36 </a:t>
            </a:r>
          </a:p>
          <a:p>
            <a:pPr defTabSz="685800"/>
            <a:r>
              <a:rPr lang="ru-RU" sz="18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«Лучик»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1" name="Picture 3" descr="C:\Users\Наина\Desktop\для Н.Ф\для Н.Ф\для Н.Ф\ФОТо садов\МБДОУ Детский сад №36 Лучик»\WhatsApp Image 2021-08-14 at 11.06.37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8264" y="285729"/>
            <a:ext cx="4190016" cy="3372772"/>
          </a:xfrm>
          <a:prstGeom prst="rect">
            <a:avLst/>
          </a:prstGeom>
          <a:ln w="38100" cap="sq">
            <a:solidFill>
              <a:srgbClr val="FFCC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554193" y="4880671"/>
            <a:ext cx="1354779" cy="350577"/>
          </a:xfrm>
          <a:prstGeom prst="rect">
            <a:avLst/>
          </a:prstGeom>
          <a:solidFill>
            <a:srgbClr val="20A6C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ru-RU" sz="18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250 мест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C:\Users\Наина\Desktop\для Н.Ф\для Н.Ф\для Н.Ф\ФОТо садов\МБДОУ Детский сад №36 Лучик»\WhatsApp Image 2021-08-14 at 11.06.36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5" y="3061674"/>
            <a:ext cx="4613561" cy="3446009"/>
          </a:xfrm>
          <a:prstGeom prst="rect">
            <a:avLst/>
          </a:prstGeom>
          <a:ln w="38100" cap="sq">
            <a:solidFill>
              <a:srgbClr val="FFCC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35177" y="1645496"/>
            <a:ext cx="2375067" cy="623248"/>
          </a:xfrm>
          <a:prstGeom prst="rect">
            <a:avLst/>
          </a:prstGeom>
          <a:solidFill>
            <a:srgbClr val="20A6C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ru-RU" sz="18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МБДОУ №37 </a:t>
            </a:r>
          </a:p>
          <a:p>
            <a:pPr defTabSz="685800"/>
            <a:r>
              <a:rPr lang="ru-RU" sz="18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«Золотой ключик»</a:t>
            </a:r>
            <a:endParaRPr lang="ru-RU" sz="2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4" name="Picture 2" descr="C:\Users\Наина\Desktop\для Н.Ф\для Н.Ф\для Н.Ф\ФОТо садов\МБДОУ Детский сад №37 Золотой ключик\WhatsApp Image 2021-08-14 at 11.07.0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9461" y="296883"/>
            <a:ext cx="4618819" cy="3502231"/>
          </a:xfrm>
          <a:prstGeom prst="rect">
            <a:avLst/>
          </a:prstGeom>
          <a:ln w="38100" cap="sq">
            <a:solidFill>
              <a:srgbClr val="FFCC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5" name="Picture 3" descr="C:\Users\Наина\Desktop\для Н.Ф\для Н.Ф\для Н.Ф\ФОТо садов\МБДОУ Детский сад №37 Золотой ключик\WhatsApp Image 2021-08-14 at 11.07.0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3238506"/>
            <a:ext cx="4535384" cy="3301295"/>
          </a:xfrm>
          <a:prstGeom prst="rect">
            <a:avLst/>
          </a:prstGeom>
          <a:ln w="38100" cap="sq">
            <a:solidFill>
              <a:srgbClr val="FFCC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554193" y="4880671"/>
            <a:ext cx="1354779" cy="350577"/>
          </a:xfrm>
          <a:prstGeom prst="rect">
            <a:avLst/>
          </a:prstGeom>
          <a:solidFill>
            <a:srgbClr val="20A6C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ru-RU" sz="18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250 мест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1323947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78444" y="299716"/>
            <a:ext cx="82040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Дошкольное образование</a:t>
            </a:r>
          </a:p>
        </p:txBody>
      </p:sp>
      <p:pic>
        <p:nvPicPr>
          <p:cNvPr id="1026" name="Picture 2" descr="C:\Users\Admin\Desktop\АВГУСТОВСКАЯ КОНФЕРЕНЦИЯ_2022\Семинары в ДОУ\WhatsApp Image 2022-08-19 at 17.44.18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834" y="1501253"/>
            <a:ext cx="3912359" cy="3270772"/>
          </a:xfrm>
          <a:prstGeom prst="rect">
            <a:avLst/>
          </a:prstGeom>
          <a:noFill/>
        </p:spPr>
      </p:pic>
      <p:pic>
        <p:nvPicPr>
          <p:cNvPr id="1027" name="Picture 3" descr="C:\Users\Admin\Desktop\АВГУСТОВСКАЯ КОНФЕРЕНЦИЯ_2022\Семинары в ДОУ\WhatsApp Image 2022-08-19 at 17.44.1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4329" y="1518370"/>
            <a:ext cx="3871339" cy="2903504"/>
          </a:xfrm>
          <a:prstGeom prst="rect">
            <a:avLst/>
          </a:prstGeom>
          <a:noFill/>
        </p:spPr>
      </p:pic>
      <p:pic>
        <p:nvPicPr>
          <p:cNvPr id="1028" name="Picture 4" descr="C:\Users\Admin\Desktop\АВГУСТОВСКАЯ КОНФЕРЕНЦИЯ_2022\Семинары в ДОУ\WhatsApp Image 2022-08-19 at 17.45.0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76721" y="4485220"/>
            <a:ext cx="3825329" cy="2233932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539552" y="5157192"/>
            <a:ext cx="345638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Мастер-классы</a:t>
            </a:r>
          </a:p>
          <a:p>
            <a:r>
              <a:rPr lang="ru-RU" sz="24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Семинары-совещания 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1" name="Picture 5" descr="C:\Users\Admin\Desktop\АВГУСТОВСКАЯ КОНФЕРЕНЦИЯ_2022\oc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6632"/>
            <a:ext cx="7560840" cy="6572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 descr="C:\Users\Admin\Desktop\АВГУСТОВСКАЯ КОНФЕРЕНЦИЯ_2022\moia-shkol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457" y="0"/>
            <a:ext cx="837800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1413831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387627" y="245121"/>
            <a:ext cx="820400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Приоритетные направления деятельности на 2022/2023 учебный год :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87627" y="1554034"/>
            <a:ext cx="8131306" cy="992579"/>
          </a:xfrm>
          <a:prstGeom prst="rect">
            <a:avLst/>
          </a:prstGeom>
          <a:solidFill>
            <a:srgbClr val="FCDDCC">
              <a:alpha val="76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100% охват профильным обучением при реализации общеобразовательных программ на ступени среднего общего образования;</a:t>
            </a:r>
            <a:endParaRPr lang="ru-RU" sz="4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87627" y="2708920"/>
            <a:ext cx="8131305" cy="684803"/>
          </a:xfrm>
          <a:prstGeom prst="rect">
            <a:avLst/>
          </a:prstGeom>
          <a:solidFill>
            <a:srgbClr val="FCDDCC">
              <a:alpha val="77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реализация основных направлений приоритетного национального проекта «Образование»;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87627" y="3501008"/>
            <a:ext cx="8131305" cy="1423467"/>
          </a:xfrm>
          <a:prstGeom prst="rect">
            <a:avLst/>
          </a:prstGeom>
          <a:solidFill>
            <a:srgbClr val="FCDDCC">
              <a:alpha val="77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endParaRPr lang="ru-RU" sz="800" b="1" dirty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использование новых стандартов как действенного механизма и инструмента инновационного развития муниципального образования с целью повышения его качества;</a:t>
            </a:r>
            <a:endPara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87627" y="5048453"/>
            <a:ext cx="8131305" cy="684803"/>
          </a:xfrm>
          <a:prstGeom prst="rect">
            <a:avLst/>
          </a:prstGeom>
          <a:solidFill>
            <a:srgbClr val="FCDDCC">
              <a:alpha val="76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совершенствование системы раннего выявления, развивающего сопровождения и поддержки одарённых детей;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88891" y="5877272"/>
            <a:ext cx="8131305" cy="684803"/>
          </a:xfrm>
          <a:prstGeom prst="rect">
            <a:avLst/>
          </a:prstGeom>
          <a:solidFill>
            <a:srgbClr val="FCDDCC">
              <a:alpha val="73000"/>
            </a:srgb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активное развитие творческого и инновационного потенциала учительского корпуса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546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77095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8444" y="299716"/>
            <a:ext cx="82040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ВПР 2022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2689352"/>
              </p:ext>
            </p:extLst>
          </p:nvPr>
        </p:nvGraphicFramePr>
        <p:xfrm>
          <a:off x="575733" y="1226342"/>
          <a:ext cx="8017934" cy="5225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B356703-6718-4096-979E-75C8910B5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53" y="375113"/>
            <a:ext cx="3715492" cy="668887"/>
          </a:xfrm>
        </p:spPr>
        <p:txBody>
          <a:bodyPr>
            <a:normAutofit/>
          </a:bodyPr>
          <a:lstStyle/>
          <a:p>
            <a:r>
              <a:rPr lang="ru-RU" sz="36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 500+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D9A72FB7-17C1-4E76-9663-C9DBAB48A2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2832" y="1177506"/>
            <a:ext cx="6921456" cy="417985"/>
          </a:xfrm>
        </p:spPr>
        <p:txBody>
          <a:bodyPr>
            <a:noAutofit/>
          </a:bodyPr>
          <a:lstStyle/>
          <a:p>
            <a:r>
              <a:rPr lang="ru-RU" sz="16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Адресная поддержка школ с низкими результатами обучения</a:t>
            </a:r>
          </a:p>
          <a:p>
            <a:endParaRPr lang="ru-RU" sz="1600" b="1" spc="-3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МБОУ «СОШ №5» 	</a:t>
            </a:r>
          </a:p>
          <a:p>
            <a:r>
              <a:rPr lang="ru-RU" sz="1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МБОУ «СОШ №9»</a:t>
            </a:r>
          </a:p>
          <a:p>
            <a:r>
              <a:rPr lang="ru-RU" sz="16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МБОУ «КМШИ»</a:t>
            </a:r>
            <a:endParaRPr lang="ru-RU" sz="1600" b="1" spc="-3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ru-RU" sz="1600" b="1" spc="-3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765D055-23FB-418D-A56C-899B5E29CC44}"/>
              </a:ext>
            </a:extLst>
          </p:cNvPr>
          <p:cNvSpPr/>
          <p:nvPr/>
        </p:nvSpPr>
        <p:spPr>
          <a:xfrm>
            <a:off x="3431104" y="2993242"/>
            <a:ext cx="22775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низкое качество преодоления языковых и культурных - барьеров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D82080C-ACB7-47D5-A3A7-F93480980FAB}"/>
              </a:ext>
            </a:extLst>
          </p:cNvPr>
          <p:cNvSpPr/>
          <p:nvPr/>
        </p:nvSpPr>
        <p:spPr>
          <a:xfrm>
            <a:off x="797309" y="3044668"/>
            <a:ext cx="2277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низкий уровень оснащения школы</a:t>
            </a:r>
            <a:endParaRPr lang="ru-RU" sz="1400" dirty="0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F20FA84D-2D85-48FC-8112-CE1A01B3A4DC}"/>
              </a:ext>
            </a:extLst>
          </p:cNvPr>
          <p:cNvSpPr/>
          <p:nvPr/>
        </p:nvSpPr>
        <p:spPr>
          <a:xfrm rot="2689455">
            <a:off x="212324" y="3056550"/>
            <a:ext cx="460271" cy="460271"/>
          </a:xfrm>
          <a:prstGeom prst="roundRect">
            <a:avLst/>
          </a:prstGeom>
          <a:solidFill>
            <a:srgbClr val="FAC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1B6907-BFD2-4D10-94E7-BD13B53449F3}"/>
              </a:ext>
            </a:extLst>
          </p:cNvPr>
          <p:cNvSpPr txBox="1"/>
          <p:nvPr/>
        </p:nvSpPr>
        <p:spPr>
          <a:xfrm>
            <a:off x="233108" y="311356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8D4F419-C985-4128-A704-3C52C365C35A}"/>
              </a:ext>
            </a:extLst>
          </p:cNvPr>
          <p:cNvSpPr/>
          <p:nvPr/>
        </p:nvSpPr>
        <p:spPr>
          <a:xfrm rot="2689455">
            <a:off x="2843789" y="3056549"/>
            <a:ext cx="460271" cy="460271"/>
          </a:xfrm>
          <a:prstGeom prst="roundRect">
            <a:avLst/>
          </a:prstGeom>
          <a:solidFill>
            <a:srgbClr val="FAC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2831F4-2FD4-4876-BA0C-2C24EA34A8CF}"/>
              </a:ext>
            </a:extLst>
          </p:cNvPr>
          <p:cNvSpPr txBox="1"/>
          <p:nvPr/>
        </p:nvSpPr>
        <p:spPr>
          <a:xfrm>
            <a:off x="2864573" y="311356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0</a:t>
            </a:r>
            <a:r>
              <a:rPr lang="en-US" b="1" dirty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0D6DE32-3CCE-4149-ABB8-85397A1BACD0}"/>
              </a:ext>
            </a:extLst>
          </p:cNvPr>
          <p:cNvSpPr/>
          <p:nvPr/>
        </p:nvSpPr>
        <p:spPr>
          <a:xfrm>
            <a:off x="3431104" y="4063395"/>
            <a:ext cx="22775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риски низкой адаптивности учебного процесса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5FC1FD99-9FFC-465B-A81E-9A6CFC3EB75C}"/>
              </a:ext>
            </a:extLst>
          </p:cNvPr>
          <p:cNvSpPr/>
          <p:nvPr/>
        </p:nvSpPr>
        <p:spPr>
          <a:xfrm>
            <a:off x="804916" y="4067521"/>
            <a:ext cx="22775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высокая доля обучающихся</a:t>
            </a:r>
          </a:p>
          <a:p>
            <a:r>
              <a:rPr lang="ru-RU" sz="1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 рисками учебной неуспешности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F5F87BF2-0E8C-464F-83CE-C51FC1C29FBF}"/>
              </a:ext>
            </a:extLst>
          </p:cNvPr>
          <p:cNvSpPr/>
          <p:nvPr/>
        </p:nvSpPr>
        <p:spPr>
          <a:xfrm rot="2689455">
            <a:off x="219931" y="4079403"/>
            <a:ext cx="460271" cy="460271"/>
          </a:xfrm>
          <a:prstGeom prst="roundRect">
            <a:avLst/>
          </a:prstGeom>
          <a:solidFill>
            <a:srgbClr val="FAC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3F9A0B0-321F-4F30-810F-91242B5866DA}"/>
              </a:ext>
            </a:extLst>
          </p:cNvPr>
          <p:cNvSpPr txBox="1"/>
          <p:nvPr/>
        </p:nvSpPr>
        <p:spPr>
          <a:xfrm>
            <a:off x="240715" y="413641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0</a:t>
            </a:r>
            <a:r>
              <a:rPr lang="en-US" b="1" dirty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BE62978E-6718-466A-A7ED-6ED7E3E382A8}"/>
              </a:ext>
            </a:extLst>
          </p:cNvPr>
          <p:cNvSpPr/>
          <p:nvPr/>
        </p:nvSpPr>
        <p:spPr>
          <a:xfrm rot="2689455">
            <a:off x="2851396" y="4079402"/>
            <a:ext cx="460271" cy="460271"/>
          </a:xfrm>
          <a:prstGeom prst="roundRect">
            <a:avLst/>
          </a:prstGeom>
          <a:solidFill>
            <a:srgbClr val="FAC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6965E1-1479-4AB8-84E3-78DE6CC0D84E}"/>
              </a:ext>
            </a:extLst>
          </p:cNvPr>
          <p:cNvSpPr txBox="1"/>
          <p:nvPr/>
        </p:nvSpPr>
        <p:spPr>
          <a:xfrm>
            <a:off x="2872180" y="413641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0</a:t>
            </a:r>
            <a:r>
              <a:rPr lang="en-US" b="1" dirty="0">
                <a:solidFill>
                  <a:schemeClr val="bg1"/>
                </a:solidFill>
              </a:rPr>
              <a:t>4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6EC50026-1BE9-4B2F-B0F8-964921EA3B6E}"/>
              </a:ext>
            </a:extLst>
          </p:cNvPr>
          <p:cNvSpPr/>
          <p:nvPr/>
        </p:nvSpPr>
        <p:spPr>
          <a:xfrm>
            <a:off x="797309" y="5122773"/>
            <a:ext cx="22775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низкий уровень вовлеченности родителей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9E4AA8DB-6AB7-47C5-8D1E-1BCCC6DA9EF6}"/>
              </a:ext>
            </a:extLst>
          </p:cNvPr>
          <p:cNvSpPr/>
          <p:nvPr/>
        </p:nvSpPr>
        <p:spPr>
          <a:xfrm rot="2689455">
            <a:off x="212324" y="5134655"/>
            <a:ext cx="460271" cy="460271"/>
          </a:xfrm>
          <a:prstGeom prst="roundRect">
            <a:avLst/>
          </a:prstGeom>
          <a:solidFill>
            <a:srgbClr val="FAC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F82650-4443-49C2-87EE-1DDA0213A348}"/>
              </a:ext>
            </a:extLst>
          </p:cNvPr>
          <p:cNvSpPr txBox="1"/>
          <p:nvPr/>
        </p:nvSpPr>
        <p:spPr>
          <a:xfrm>
            <a:off x="233108" y="519166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0</a:t>
            </a:r>
            <a:r>
              <a:rPr lang="en-US" b="1" dirty="0">
                <a:solidFill>
                  <a:schemeClr val="bg1"/>
                </a:solidFill>
              </a:rPr>
              <a:t>5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33" y="1665727"/>
            <a:ext cx="3255964" cy="3232109"/>
          </a:xfrm>
          <a:ln w="57150">
            <a:solidFill>
              <a:srgbClr val="FAC0A0"/>
            </a:solidFill>
          </a:ln>
        </p:spPr>
      </p:pic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80728"/>
            <a:ext cx="6885842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7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77095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8444" y="299716"/>
            <a:ext cx="82040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Динамика численности учащихся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611560" y="1196752"/>
          <a:ext cx="8064896" cy="51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3546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77095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8444" y="299716"/>
            <a:ext cx="821370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Строительство школ </a:t>
            </a:r>
          </a:p>
        </p:txBody>
      </p:sp>
      <p:pic>
        <p:nvPicPr>
          <p:cNvPr id="56321" name="Picture 1" descr="C:\Users\Admin\Desktop\АВГУСТОВСКАЯ КОНФЕРЕНЦИЯ_2022\Фото школ строящихся\пРИСТРОЙКА сош 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253" y="1252897"/>
            <a:ext cx="4640239" cy="4985345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</p:pic>
      <p:pic>
        <p:nvPicPr>
          <p:cNvPr id="56322" name="Picture 2" descr="C:\Users\Admin\Desktop\АВГУСТОВСКАЯ КОНФЕРЕНЦИЯ_2022\Фото школ строящихся\сош Н6А 1224 МЕСТА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986" y="1255600"/>
            <a:ext cx="3776412" cy="4982645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10985" y="5611504"/>
            <a:ext cx="4559779" cy="623248"/>
          </a:xfrm>
          <a:prstGeom prst="rect">
            <a:avLst/>
          </a:prstGeom>
          <a:solidFill>
            <a:srgbClr val="20A6C6">
              <a:alpha val="25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Пристройка к МБОУ «СОШ №2» </a:t>
            </a:r>
          </a:p>
          <a:p>
            <a:pPr defTabSz="685800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300 мест 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090459" y="5611504"/>
            <a:ext cx="3766939" cy="623248"/>
          </a:xfrm>
          <a:prstGeom prst="rect">
            <a:avLst/>
          </a:prstGeom>
          <a:solidFill>
            <a:srgbClr val="20A6C6">
              <a:alpha val="28000"/>
            </a:srgbClr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Школа на 1224 места</a:t>
            </a:r>
          </a:p>
          <a:p>
            <a:pPr defTabSz="685800"/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546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409429" y="4437112"/>
            <a:ext cx="8502555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«Считаю, что на ближайшее десятилетие мы можем поставить перед собой цель нового уровня и другого масштаба — </a:t>
            </a:r>
            <a:r>
              <a:rPr lang="ru-RU" sz="24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сделать российскую школу одной из лучших в мире</a:t>
            </a:r>
            <a:r>
              <a:rPr lang="ru-RU" sz="2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Убежден, такая задача способна и должна объединить все политические силы, все уровни власти, граждан страны»</a:t>
            </a:r>
          </a:p>
        </p:txBody>
      </p:sp>
      <p:pic>
        <p:nvPicPr>
          <p:cNvPr id="2055" name="Picture 7" descr="C:\Users\Admin\Desktop\АВГУСТОВСКАЯ КОНФЕРЕНЦИЯ_2022\1499463679595434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2374" y="345139"/>
            <a:ext cx="5976663" cy="3947957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</p:pic>
    </p:spTree>
    <p:extLst>
      <p:ext uri="{BB962C8B-B14F-4D97-AF65-F5344CB8AC3E}">
        <p14:creationId xmlns:p14="http://schemas.microsoft.com/office/powerpoint/2010/main" val="3175075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77095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8444" y="299716"/>
            <a:ext cx="82040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Капитальный ремонт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09429" y="5354632"/>
            <a:ext cx="850255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ru-RU" sz="2400" b="1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 школ города Каспийска примут участие в программе капитального ремонта на 2024-2025 гг.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648068"/>
              </p:ext>
            </p:extLst>
          </p:nvPr>
        </p:nvGraphicFramePr>
        <p:xfrm>
          <a:off x="683566" y="1409145"/>
          <a:ext cx="7835366" cy="4214508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5894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4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56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56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326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№ п/п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организации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Год ввода в эксплуатацию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Степень износа (в %)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77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effectLst/>
                        </a:rPr>
                        <a:t>МБОУ "СОШ №2" </a:t>
                      </a:r>
                      <a:endParaRPr lang="ru-RU" sz="11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solidFill>
                            <a:srgbClr val="7030A0"/>
                          </a:solidFill>
                          <a:effectLst/>
                        </a:rPr>
                        <a:t>1939</a:t>
                      </a:r>
                      <a:endParaRPr lang="ru-RU" sz="1100" b="1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solidFill>
                            <a:srgbClr val="7030A0"/>
                          </a:solidFill>
                          <a:effectLst/>
                        </a:rPr>
                        <a:t>100</a:t>
                      </a:r>
                      <a:endParaRPr lang="ru-RU" sz="1100" b="1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77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effectLst/>
                        </a:rPr>
                        <a:t>МБОУ "СОШ №3 имени Гаджибекова А.И." </a:t>
                      </a:r>
                      <a:endParaRPr lang="ru-RU" sz="11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effectLst/>
                        </a:rPr>
                        <a:t>1982</a:t>
                      </a:r>
                      <a:endParaRPr lang="ru-RU" sz="11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solidFill>
                            <a:srgbClr val="7030A0"/>
                          </a:solidFill>
                          <a:effectLst/>
                        </a:rPr>
                        <a:t>89,84</a:t>
                      </a:r>
                      <a:endParaRPr lang="ru-RU" sz="1100" b="1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326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effectLst/>
                        </a:rPr>
                        <a:t>МБОУ "СОШ №4" </a:t>
                      </a:r>
                      <a:endParaRPr lang="ru-RU" sz="11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effectLst/>
                        </a:rPr>
                        <a:t>1973</a:t>
                      </a:r>
                      <a:endParaRPr lang="ru-RU" sz="11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effectLst/>
                        </a:rPr>
                        <a:t>70</a:t>
                      </a:r>
                      <a:endParaRPr lang="ru-RU" sz="11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77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effectLst/>
                        </a:rPr>
                        <a:t>МБОУ "СОШ№6" им </a:t>
                      </a:r>
                      <a:r>
                        <a:rPr lang="ru-RU" sz="1200" b="1" dirty="0" err="1">
                          <a:solidFill>
                            <a:srgbClr val="7030A0"/>
                          </a:solidFill>
                          <a:effectLst/>
                        </a:rPr>
                        <a:t>Омарова</a:t>
                      </a:r>
                      <a:r>
                        <a:rPr lang="ru-RU" sz="1200" b="1" dirty="0">
                          <a:solidFill>
                            <a:srgbClr val="7030A0"/>
                          </a:solidFill>
                          <a:effectLst/>
                        </a:rPr>
                        <a:t> М.О.</a:t>
                      </a:r>
                      <a:endParaRPr lang="ru-RU" sz="11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effectLst/>
                        </a:rPr>
                        <a:t>1991</a:t>
                      </a:r>
                      <a:endParaRPr lang="ru-RU" sz="11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solidFill>
                            <a:srgbClr val="7030A0"/>
                          </a:solidFill>
                          <a:effectLst/>
                        </a:rPr>
                        <a:t>63,84</a:t>
                      </a:r>
                      <a:endParaRPr lang="ru-RU" sz="1100" b="1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41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effectLst/>
                        </a:rPr>
                        <a:t>МБОУ «Каспийская гимназия»</a:t>
                      </a:r>
                      <a:endParaRPr lang="ru-RU" sz="11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effectLst/>
                        </a:rPr>
                        <a:t>1962</a:t>
                      </a:r>
                      <a:endParaRPr lang="ru-RU" sz="11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effectLst/>
                        </a:rPr>
                        <a:t>40</a:t>
                      </a:r>
                      <a:endParaRPr lang="ru-RU" sz="11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020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>
                          <a:solidFill>
                            <a:srgbClr val="7030A0"/>
                          </a:solidFill>
                          <a:effectLst/>
                        </a:rPr>
                        <a:t>МБОУ "Каспийский лицей №8 имени Амет-Хана Султана"</a:t>
                      </a:r>
                      <a:endParaRPr lang="ru-RU" sz="1100" b="1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effectLst/>
                        </a:rPr>
                        <a:t>1966</a:t>
                      </a:r>
                      <a:endParaRPr lang="ru-RU" sz="11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effectLst/>
                        </a:rPr>
                        <a:t>97,5</a:t>
                      </a:r>
                      <a:endParaRPr lang="ru-RU" sz="11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3268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effectLst/>
                        </a:rPr>
                        <a:t>МБОУ "СОШ №9" </a:t>
                      </a:r>
                      <a:endParaRPr lang="ru-RU" sz="11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effectLst/>
                        </a:rPr>
                        <a:t>2008</a:t>
                      </a:r>
                      <a:endParaRPr lang="ru-RU" sz="11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="1" dirty="0">
                          <a:solidFill>
                            <a:srgbClr val="7030A0"/>
                          </a:solidFill>
                          <a:effectLst/>
                        </a:rPr>
                        <a:t>20</a:t>
                      </a:r>
                      <a:endParaRPr lang="ru-RU" sz="11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773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effectLst/>
                        </a:rPr>
                        <a:t>МОКУ "С(К)ОШ № 10 (VIII вида)"</a:t>
                      </a:r>
                      <a:endParaRPr lang="ru-RU" sz="11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effectLst/>
                        </a:rPr>
                        <a:t>1952</a:t>
                      </a:r>
                      <a:endParaRPr lang="ru-RU" sz="11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solidFill>
                            <a:srgbClr val="7030A0"/>
                          </a:solidFill>
                          <a:effectLst/>
                        </a:rPr>
                        <a:t>100</a:t>
                      </a:r>
                      <a:endParaRPr lang="ru-RU" sz="11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3546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77095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8444" y="299716"/>
            <a:ext cx="82040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ЕГЭ 2022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746" name="Picture 2" descr="https://shkolatugtunskkaya-r08.gosweb.gosuslugi.ru/netcat_files/48/189/orfoehpicheskij_minimum_egeh_v_2022_godu_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060848"/>
            <a:ext cx="4838938" cy="3024336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</p:pic>
      <p:grpSp>
        <p:nvGrpSpPr>
          <p:cNvPr id="8" name="Группа 27"/>
          <p:cNvGrpSpPr/>
          <p:nvPr/>
        </p:nvGrpSpPr>
        <p:grpSpPr>
          <a:xfrm>
            <a:off x="827584" y="1628800"/>
            <a:ext cx="2686090" cy="1944216"/>
            <a:chOff x="1801500" y="1710047"/>
            <a:chExt cx="1943472" cy="1994604"/>
          </a:xfrm>
        </p:grpSpPr>
        <p:grpSp>
          <p:nvGrpSpPr>
            <p:cNvPr id="9" name="Group 114"/>
            <p:cNvGrpSpPr>
              <a:grpSpLocks/>
            </p:cNvGrpSpPr>
            <p:nvPr/>
          </p:nvGrpSpPr>
          <p:grpSpPr bwMode="auto">
            <a:xfrm>
              <a:off x="1801500" y="1710047"/>
              <a:ext cx="1943472" cy="1994604"/>
              <a:chOff x="4166" y="1706"/>
              <a:chExt cx="1252" cy="1252"/>
            </a:xfrm>
          </p:grpSpPr>
          <p:sp>
            <p:nvSpPr>
              <p:cNvPr id="12" name="Oval 115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dirty="0"/>
              </a:p>
            </p:txBody>
          </p:sp>
          <p:sp>
            <p:nvSpPr>
              <p:cNvPr id="13" name="Oval 116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dirty="0"/>
              </a:p>
            </p:txBody>
          </p:sp>
        </p:grpSp>
        <p:sp>
          <p:nvSpPr>
            <p:cNvPr id="10" name="Oval 50"/>
            <p:cNvSpPr>
              <a:spLocks noChangeArrowheads="1"/>
            </p:cNvSpPr>
            <p:nvPr/>
          </p:nvSpPr>
          <p:spPr bwMode="gray">
            <a:xfrm>
              <a:off x="1971422" y="1954796"/>
              <a:ext cx="1612525" cy="1524672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68580" tIns="34290" rIns="68580" bIns="34290" anchor="ctr"/>
            <a:lstStyle/>
            <a:p>
              <a:endParaRPr lang="en-US" dirty="0">
                <a:solidFill>
                  <a:srgbClr val="6699FF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17268" y="2337232"/>
              <a:ext cx="1920482" cy="101830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2022 г. Зарегистрировано</a:t>
              </a:r>
            </a:p>
            <a:p>
              <a:pPr algn="ctr"/>
              <a:r>
                <a:rPr lang="ru-RU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674</a:t>
              </a:r>
              <a:r>
                <a:rPr lang="ru-RU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участника</a:t>
              </a:r>
            </a:p>
          </p:txBody>
        </p:sp>
      </p:grpSp>
      <p:grpSp>
        <p:nvGrpSpPr>
          <p:cNvPr id="14" name="Группа 27"/>
          <p:cNvGrpSpPr/>
          <p:nvPr/>
        </p:nvGrpSpPr>
        <p:grpSpPr>
          <a:xfrm>
            <a:off x="899592" y="3789040"/>
            <a:ext cx="2686090" cy="1944216"/>
            <a:chOff x="1801500" y="1710047"/>
            <a:chExt cx="1943472" cy="1994604"/>
          </a:xfrm>
        </p:grpSpPr>
        <p:grpSp>
          <p:nvGrpSpPr>
            <p:cNvPr id="15" name="Group 114"/>
            <p:cNvGrpSpPr>
              <a:grpSpLocks/>
            </p:cNvGrpSpPr>
            <p:nvPr/>
          </p:nvGrpSpPr>
          <p:grpSpPr bwMode="auto">
            <a:xfrm>
              <a:off x="1801500" y="1710047"/>
              <a:ext cx="1943472" cy="1994604"/>
              <a:chOff x="4166" y="1706"/>
              <a:chExt cx="1252" cy="1252"/>
            </a:xfrm>
          </p:grpSpPr>
          <p:sp>
            <p:nvSpPr>
              <p:cNvPr id="18" name="Oval 115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dirty="0"/>
              </a:p>
            </p:txBody>
          </p:sp>
          <p:sp>
            <p:nvSpPr>
              <p:cNvPr id="19" name="Oval 116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dirty="0"/>
              </a:p>
            </p:txBody>
          </p:sp>
        </p:grpSp>
        <p:sp>
          <p:nvSpPr>
            <p:cNvPr id="16" name="Oval 50"/>
            <p:cNvSpPr>
              <a:spLocks noChangeArrowheads="1"/>
            </p:cNvSpPr>
            <p:nvPr/>
          </p:nvSpPr>
          <p:spPr bwMode="gray">
            <a:xfrm>
              <a:off x="1971422" y="1954796"/>
              <a:ext cx="1612525" cy="1524672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68580" tIns="34290" rIns="68580" bIns="34290" anchor="ctr"/>
            <a:lstStyle/>
            <a:p>
              <a:endParaRPr lang="en-US" dirty="0">
                <a:solidFill>
                  <a:srgbClr val="6699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08722" y="2227167"/>
              <a:ext cx="1920482" cy="101830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Не преодолели минимальный порог </a:t>
              </a:r>
              <a:r>
                <a:rPr lang="ru-RU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220</a:t>
              </a:r>
              <a:r>
                <a:rPr lang="ru-RU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уч.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3546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77095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8444" y="299716"/>
            <a:ext cx="82040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ЕГЭ 2022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251520" y="1124744"/>
          <a:ext cx="8568952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3546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77095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8444" y="299716"/>
            <a:ext cx="82040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Динамика высокобалльных работ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827584" y="1412776"/>
          <a:ext cx="734481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3546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25"/>
          <p:cNvGrpSpPr/>
          <p:nvPr/>
        </p:nvGrpSpPr>
        <p:grpSpPr>
          <a:xfrm>
            <a:off x="3327346" y="1055763"/>
            <a:ext cx="1954773" cy="1994604"/>
            <a:chOff x="1790198" y="1710047"/>
            <a:chExt cx="1954774" cy="1994604"/>
          </a:xfrm>
        </p:grpSpPr>
        <p:grpSp>
          <p:nvGrpSpPr>
            <p:cNvPr id="3" name="Group 114"/>
            <p:cNvGrpSpPr>
              <a:grpSpLocks/>
            </p:cNvGrpSpPr>
            <p:nvPr/>
          </p:nvGrpSpPr>
          <p:grpSpPr bwMode="auto">
            <a:xfrm>
              <a:off x="1801500" y="1710047"/>
              <a:ext cx="1943472" cy="1994604"/>
              <a:chOff x="4166" y="1706"/>
              <a:chExt cx="1252" cy="1252"/>
            </a:xfrm>
          </p:grpSpPr>
          <p:sp>
            <p:nvSpPr>
              <p:cNvPr id="17" name="Oval 115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dirty="0"/>
              </a:p>
            </p:txBody>
          </p:sp>
          <p:sp>
            <p:nvSpPr>
              <p:cNvPr id="18" name="Oval 116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dirty="0"/>
              </a:p>
            </p:txBody>
          </p:sp>
        </p:grpSp>
        <p:sp>
          <p:nvSpPr>
            <p:cNvPr id="39" name="Oval 50"/>
            <p:cNvSpPr>
              <a:spLocks noChangeArrowheads="1"/>
            </p:cNvSpPr>
            <p:nvPr/>
          </p:nvSpPr>
          <p:spPr bwMode="gray">
            <a:xfrm>
              <a:off x="1971422" y="1954796"/>
              <a:ext cx="1612525" cy="1524672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68580" tIns="34290" rIns="68580" bIns="34290" anchor="ctr"/>
            <a:lstStyle/>
            <a:p>
              <a:endParaRPr lang="en-US" dirty="0">
                <a:solidFill>
                  <a:srgbClr val="6699FF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90198" y="2265181"/>
              <a:ext cx="1947553" cy="74635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523 </a:t>
              </a:r>
              <a:r>
                <a:rPr lang="ru-RU" sz="16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выпускника</a:t>
              </a:r>
              <a:endPara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4" name="Rectangle 3"/>
          <p:cNvSpPr>
            <a:spLocks noChangeArrowheads="1"/>
          </p:cNvSpPr>
          <p:nvPr/>
        </p:nvSpPr>
        <p:spPr bwMode="auto">
          <a:xfrm>
            <a:off x="1979712" y="5455867"/>
            <a:ext cx="5958419" cy="62324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685800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План мероприятий по повышению качества подготовки выпускников к ГИА в 2023 году</a:t>
            </a:r>
          </a:p>
        </p:txBody>
      </p:sp>
      <p:sp>
        <p:nvSpPr>
          <p:cNvPr id="35" name="Rectangle 3"/>
          <p:cNvSpPr>
            <a:spLocks noChangeArrowheads="1"/>
          </p:cNvSpPr>
          <p:nvPr/>
        </p:nvSpPr>
        <p:spPr bwMode="auto">
          <a:xfrm>
            <a:off x="1121230" y="4042324"/>
            <a:ext cx="6596743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/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Подготовка к ГИА выпускников 2023 года: </a:t>
            </a: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1979712" y="4601045"/>
            <a:ext cx="5958423" cy="62324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l" defTabSz="685800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Анализ итогов ГИА-2021 в разрезе каждого общеобразовательного учреждения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57291" y="4857761"/>
            <a:ext cx="500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187624" y="4732941"/>
            <a:ext cx="557211" cy="40011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87624" y="5570941"/>
            <a:ext cx="557211" cy="400110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0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77095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78444" y="299716"/>
            <a:ext cx="82040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Аттестат о среднем общем образовании </a:t>
            </a:r>
          </a:p>
        </p:txBody>
      </p:sp>
      <p:grpSp>
        <p:nvGrpSpPr>
          <p:cNvPr id="4" name="Группа 27"/>
          <p:cNvGrpSpPr/>
          <p:nvPr/>
        </p:nvGrpSpPr>
        <p:grpSpPr>
          <a:xfrm>
            <a:off x="934186" y="2062928"/>
            <a:ext cx="1954773" cy="1994604"/>
            <a:chOff x="1790198" y="1710047"/>
            <a:chExt cx="1954774" cy="1994604"/>
          </a:xfrm>
        </p:grpSpPr>
        <p:grpSp>
          <p:nvGrpSpPr>
            <p:cNvPr id="5" name="Group 114"/>
            <p:cNvGrpSpPr>
              <a:grpSpLocks/>
            </p:cNvGrpSpPr>
            <p:nvPr/>
          </p:nvGrpSpPr>
          <p:grpSpPr bwMode="auto">
            <a:xfrm>
              <a:off x="1801500" y="1710047"/>
              <a:ext cx="1943472" cy="1994604"/>
              <a:chOff x="4166" y="1706"/>
              <a:chExt cx="1252" cy="1252"/>
            </a:xfrm>
          </p:grpSpPr>
          <p:sp>
            <p:nvSpPr>
              <p:cNvPr id="41" name="Oval 115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dirty="0"/>
              </a:p>
            </p:txBody>
          </p:sp>
          <p:sp>
            <p:nvSpPr>
              <p:cNvPr id="42" name="Oval 116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dirty="0"/>
              </a:p>
            </p:txBody>
          </p:sp>
        </p:grpSp>
        <p:sp>
          <p:nvSpPr>
            <p:cNvPr id="38" name="Oval 50"/>
            <p:cNvSpPr>
              <a:spLocks noChangeArrowheads="1"/>
            </p:cNvSpPr>
            <p:nvPr/>
          </p:nvSpPr>
          <p:spPr bwMode="gray">
            <a:xfrm>
              <a:off x="1971422" y="1954796"/>
              <a:ext cx="1612525" cy="1524672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68580" tIns="34290" rIns="68580" bIns="34290" anchor="ctr"/>
            <a:lstStyle/>
            <a:p>
              <a:endParaRPr lang="en-US" dirty="0">
                <a:solidFill>
                  <a:srgbClr val="6699FF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790198" y="2265181"/>
              <a:ext cx="1947553" cy="80791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С отличием </a:t>
              </a:r>
              <a:r>
                <a:rPr lang="ru-RU" sz="28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61 </a:t>
              </a:r>
              <a:r>
                <a:rPr lang="ru-RU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(11%)</a:t>
              </a:r>
            </a:p>
          </p:txBody>
        </p:sp>
      </p:grpSp>
      <p:grpSp>
        <p:nvGrpSpPr>
          <p:cNvPr id="6" name="Группа 27"/>
          <p:cNvGrpSpPr/>
          <p:nvPr/>
        </p:nvGrpSpPr>
        <p:grpSpPr>
          <a:xfrm>
            <a:off x="5774971" y="2058235"/>
            <a:ext cx="1954773" cy="1994604"/>
            <a:chOff x="1790198" y="1710047"/>
            <a:chExt cx="1954774" cy="1994604"/>
          </a:xfrm>
        </p:grpSpPr>
        <p:grpSp>
          <p:nvGrpSpPr>
            <p:cNvPr id="7" name="Group 114"/>
            <p:cNvGrpSpPr>
              <a:grpSpLocks/>
            </p:cNvGrpSpPr>
            <p:nvPr/>
          </p:nvGrpSpPr>
          <p:grpSpPr bwMode="auto">
            <a:xfrm>
              <a:off x="1801500" y="1710047"/>
              <a:ext cx="1943472" cy="1994604"/>
              <a:chOff x="4166" y="1706"/>
              <a:chExt cx="1252" cy="1252"/>
            </a:xfrm>
          </p:grpSpPr>
          <p:sp>
            <p:nvSpPr>
              <p:cNvPr id="30" name="Oval 115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dirty="0"/>
              </a:p>
            </p:txBody>
          </p:sp>
          <p:sp>
            <p:nvSpPr>
              <p:cNvPr id="31" name="Oval 116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dirty="0"/>
              </a:p>
            </p:txBody>
          </p:sp>
        </p:grpSp>
        <p:sp>
          <p:nvSpPr>
            <p:cNvPr id="28" name="Oval 50"/>
            <p:cNvSpPr>
              <a:spLocks noChangeArrowheads="1"/>
            </p:cNvSpPr>
            <p:nvPr/>
          </p:nvSpPr>
          <p:spPr bwMode="gray">
            <a:xfrm>
              <a:off x="1971422" y="1954796"/>
              <a:ext cx="1612525" cy="1524672"/>
            </a:xfrm>
            <a:prstGeom prst="ellipse">
              <a:avLst/>
            </a:prstGeom>
            <a:gradFill rotWithShape="1">
              <a:gsLst>
                <a:gs pos="0">
                  <a:srgbClr val="C0C0C0">
                    <a:gamma/>
                    <a:tint val="0"/>
                    <a:invGamma/>
                  </a:srgbClr>
                </a:gs>
                <a:gs pos="100000">
                  <a:srgbClr val="C0C0C0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68580" tIns="34290" rIns="68580" bIns="34290" anchor="ctr"/>
            <a:lstStyle/>
            <a:p>
              <a:endParaRPr lang="en-US" dirty="0">
                <a:solidFill>
                  <a:srgbClr val="6699FF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790198" y="2265181"/>
              <a:ext cx="1947553" cy="80791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Без аттестата</a:t>
              </a:r>
            </a:p>
            <a:p>
              <a:pPr algn="ctr"/>
              <a:r>
                <a:rPr lang="ru-RU" sz="28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16 </a:t>
              </a:r>
              <a:r>
                <a:rPr lang="ru-RU" sz="2000" b="1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(2,96 %)</a:t>
              </a:r>
            </a:p>
          </p:txBody>
        </p:sp>
      </p:grpSp>
      <p:sp>
        <p:nvSpPr>
          <p:cNvPr id="32" name="AutoShape 121"/>
          <p:cNvSpPr>
            <a:spLocks noChangeArrowheads="1"/>
          </p:cNvSpPr>
          <p:nvPr/>
        </p:nvSpPr>
        <p:spPr bwMode="gray">
          <a:xfrm rot="19361245">
            <a:off x="2676548" y="2227926"/>
            <a:ext cx="814436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B2B2B2">
                  <a:gamma/>
                  <a:invGamma/>
                </a:srgbClr>
              </a:gs>
              <a:gs pos="100000">
                <a:srgbClr val="B2B2B2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US" dirty="0"/>
          </a:p>
        </p:txBody>
      </p:sp>
      <p:sp>
        <p:nvSpPr>
          <p:cNvPr id="33" name="AutoShape 121"/>
          <p:cNvSpPr>
            <a:spLocks noChangeArrowheads="1"/>
          </p:cNvSpPr>
          <p:nvPr/>
        </p:nvSpPr>
        <p:spPr bwMode="gray">
          <a:xfrm rot="12785589">
            <a:off x="5136728" y="2231893"/>
            <a:ext cx="814436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B2B2B2">
                  <a:gamma/>
                  <a:invGamma/>
                </a:srgbClr>
              </a:gs>
              <a:gs pos="100000">
                <a:srgbClr val="B2B2B2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US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77095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8444" y="299716"/>
            <a:ext cx="82040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Педагогический форум</a:t>
            </a:r>
          </a:p>
        </p:txBody>
      </p:sp>
      <p:pic>
        <p:nvPicPr>
          <p:cNvPr id="72706" name="Picture 2" descr="C:\Users\Admin\Desktop\АВГУСТОВСКАЯ КОНФЕРЕНЦИЯ_2022\Педагогический форум\WhatsApp Image 2022-08-19 at 17.57.2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910" y="1037234"/>
            <a:ext cx="3763377" cy="2906973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</p:pic>
      <p:pic>
        <p:nvPicPr>
          <p:cNvPr id="72707" name="Picture 3" descr="C:\Users\Admin\Desktop\АВГУСТОВСКАЯ КОНФЕРЕНЦИЯ_2022\Педагогический форум\WhatsApp Image 2022-08-19 at 17.57.30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0610" y="1036707"/>
            <a:ext cx="3849367" cy="2887025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</p:pic>
      <p:pic>
        <p:nvPicPr>
          <p:cNvPr id="72708" name="Picture 4" descr="C:\Users\Admin\Desktop\АВГУСТОВСКАЯ КОНФЕРЕНЦИЯ_2022\Педагогический форум\WhatsApp Image 2022-08-19 at 17.57.30 (2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978620"/>
            <a:ext cx="3780429" cy="2879379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</p:pic>
      <p:pic>
        <p:nvPicPr>
          <p:cNvPr id="72709" name="Picture 5" descr="C:\Users\Admin\Desktop\АВГУСТОВСКАЯ КОНФЕРЕНЦИЯ_2022\Педагогический форум\WhatsApp Image 2022-08-19 at 17.57.30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4955" y="3957853"/>
            <a:ext cx="3835023" cy="2900149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</p:pic>
    </p:spTree>
    <p:extLst>
      <p:ext uri="{BB962C8B-B14F-4D97-AF65-F5344CB8AC3E}">
        <p14:creationId xmlns:p14="http://schemas.microsoft.com/office/powerpoint/2010/main" val="1583546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77095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8444" y="299716"/>
            <a:ext cx="82040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Учитель года 2022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6091" y="5661248"/>
            <a:ext cx="563234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Петрова Олеся Васильевна  </a:t>
            </a:r>
          </a:p>
          <a:p>
            <a:pPr algn="ctr"/>
            <a:r>
              <a:rPr lang="ru-RU" sz="24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МБОУ «Лицей №14»</a:t>
            </a:r>
          </a:p>
        </p:txBody>
      </p:sp>
      <p:pic>
        <p:nvPicPr>
          <p:cNvPr id="74754" name="Picture 2" descr="C:\Users\Admin\Desktop\АВГУСТОВСКАЯ КОНФЕРЕНЦИЯ_2022\Фото педагогов\Олеся Петр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6092" y="1118032"/>
            <a:ext cx="5632346" cy="4156799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546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77095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8444" y="299716"/>
            <a:ext cx="82040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Лучший учитель родного языка 2022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8321" y="5513916"/>
            <a:ext cx="540397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spc="-3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Алибахмудова</a:t>
            </a:r>
            <a:r>
              <a:rPr lang="ru-RU" sz="24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400" b="1" spc="-3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Хадижат</a:t>
            </a:r>
            <a:r>
              <a:rPr lang="ru-RU" sz="24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400" b="1" spc="-3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Шуациевна</a:t>
            </a:r>
            <a:r>
              <a:rPr lang="ru-RU" sz="24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ru-RU" sz="24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МБОУ «СОШ №6»</a:t>
            </a:r>
          </a:p>
        </p:txBody>
      </p:sp>
      <p:pic>
        <p:nvPicPr>
          <p:cNvPr id="6" name="Picture 2" descr="C:\Users\Наина\Desktop\АВГУСТОВСКАЯ КОНФЕРЕНЦИЯ_2022\18897e60-1799-4926-8c8b-80d6f49fcb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1" y="1124744"/>
            <a:ext cx="6552728" cy="4064050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546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77095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8444" y="299716"/>
            <a:ext cx="82040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Воспитатель года 2022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24314" y="5426640"/>
            <a:ext cx="541397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spc="-3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Яхияева</a:t>
            </a:r>
            <a:r>
              <a:rPr lang="ru-RU" sz="24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400" b="1" spc="-3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Асият</a:t>
            </a:r>
            <a:r>
              <a:rPr lang="ru-RU" sz="24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400" b="1" spc="-3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Расуловна</a:t>
            </a:r>
            <a:r>
              <a:rPr lang="ru-RU" sz="24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ru-RU" sz="24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МБДОУ №29</a:t>
            </a:r>
          </a:p>
        </p:txBody>
      </p:sp>
      <p:pic>
        <p:nvPicPr>
          <p:cNvPr id="73730" name="Picture 2" descr="C:\Users\Admin\Desktop\АВГУСТОВСКАЯ КОНФЕРЕНЦИЯ_2022\Фото педагогов\Асият Яхияева Воспитатель го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119120"/>
            <a:ext cx="5760640" cy="4067033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546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77095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8444" y="299716"/>
            <a:ext cx="82040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Лучший детский сад Дагестан –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66066" y="3407229"/>
            <a:ext cx="279066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8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МБДОУ №33</a:t>
            </a:r>
          </a:p>
          <a:p>
            <a:endParaRPr lang="ru-RU" sz="2800" b="1" spc="-3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8" name="Picture 4" descr="https://kaspds33.tvoysadik.ru/upload/tskaspds33_new/images/banner/5e/9e/5e9eb79f4bc1390ae3d1a812dbbce9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481" y="1359022"/>
            <a:ext cx="5212671" cy="4518250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546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74" name="AutoShape 38"/>
          <p:cNvSpPr>
            <a:spLocks noChangeArrowheads="1"/>
          </p:cNvSpPr>
          <p:nvPr/>
        </p:nvSpPr>
        <p:spPr bwMode="gray">
          <a:xfrm rot="10800000">
            <a:off x="2555774" y="1797271"/>
            <a:ext cx="4176465" cy="1797269"/>
          </a:xfrm>
          <a:prstGeom prst="upArrow">
            <a:avLst>
              <a:gd name="adj1" fmla="val 57824"/>
              <a:gd name="adj2" fmla="val 5439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03141" name="Text Box 5"/>
          <p:cNvSpPr txBox="1">
            <a:spLocks noChangeArrowheads="1"/>
          </p:cNvSpPr>
          <p:nvPr/>
        </p:nvSpPr>
        <p:spPr bwMode="gray">
          <a:xfrm>
            <a:off x="2506715" y="1772816"/>
            <a:ext cx="428822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40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46 </a:t>
            </a:r>
          </a:p>
          <a:p>
            <a:pPr algn="ctr"/>
            <a:r>
              <a:rPr lang="ru-RU" sz="28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учреждений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1135674" y="3825768"/>
            <a:ext cx="2100946" cy="2121559"/>
            <a:chOff x="651" y="2919"/>
            <a:chExt cx="973" cy="97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03144" name="Oval 8"/>
            <p:cNvSpPr>
              <a:spLocks noChangeArrowheads="1"/>
            </p:cNvSpPr>
            <p:nvPr/>
          </p:nvSpPr>
          <p:spPr bwMode="gray">
            <a:xfrm>
              <a:off x="651" y="2919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6666FF"/>
                </a:gs>
                <a:gs pos="100000">
                  <a:srgbClr val="6666FF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03145" name="Oval 9"/>
            <p:cNvSpPr>
              <a:spLocks noChangeArrowheads="1"/>
            </p:cNvSpPr>
            <p:nvPr/>
          </p:nvSpPr>
          <p:spPr bwMode="gray">
            <a:xfrm>
              <a:off x="672" y="2942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6666FF">
                    <a:alpha val="85001"/>
                  </a:srgbClr>
                </a:gs>
                <a:gs pos="100000">
                  <a:srgbClr val="6666FF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03146" name="Oval 10"/>
            <p:cNvSpPr>
              <a:spLocks noChangeArrowheads="1"/>
            </p:cNvSpPr>
            <p:nvPr/>
          </p:nvSpPr>
          <p:spPr bwMode="gray">
            <a:xfrm>
              <a:off x="708" y="2976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6666FF"/>
                </a:gs>
                <a:gs pos="100000">
                  <a:srgbClr val="6666FF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03148" name="Text Box 12"/>
            <p:cNvSpPr txBox="1">
              <a:spLocks noChangeArrowheads="1"/>
            </p:cNvSpPr>
            <p:nvPr/>
          </p:nvSpPr>
          <p:spPr bwMode="gray">
            <a:xfrm>
              <a:off x="670" y="3165"/>
              <a:ext cx="911" cy="466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Verdana" pitchFamily="34" charset="0"/>
                </a:rPr>
                <a:t>Учащихся</a:t>
              </a:r>
            </a:p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Verdana" pitchFamily="34" charset="0"/>
                </a:rPr>
                <a:t>более </a:t>
              </a:r>
              <a:r>
                <a:rPr lang="ru-RU" sz="1800" b="1" dirty="0">
                  <a:solidFill>
                    <a:schemeClr val="bg1"/>
                  </a:solidFill>
                  <a:latin typeface="Verdana" pitchFamily="34" charset="0"/>
                </a:rPr>
                <a:t>22000</a:t>
              </a:r>
              <a:endParaRPr lang="ru-RU" sz="2000" b="1" dirty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/>
              <a:endParaRPr lang="en-US" sz="2000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3367619" y="3657268"/>
            <a:ext cx="2540020" cy="2437555"/>
            <a:chOff x="1843" y="2919"/>
            <a:chExt cx="1009" cy="97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03151" name="Oval 15"/>
            <p:cNvSpPr>
              <a:spLocks noChangeArrowheads="1"/>
            </p:cNvSpPr>
            <p:nvPr/>
          </p:nvSpPr>
          <p:spPr bwMode="gray">
            <a:xfrm>
              <a:off x="1872" y="2919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009999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03152" name="Oval 16"/>
            <p:cNvSpPr>
              <a:spLocks noChangeArrowheads="1"/>
            </p:cNvSpPr>
            <p:nvPr/>
          </p:nvSpPr>
          <p:spPr bwMode="gray">
            <a:xfrm>
              <a:off x="1893" y="2942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009999">
                    <a:alpha val="85001"/>
                  </a:srgbClr>
                </a:gs>
                <a:gs pos="100000">
                  <a:srgbClr val="009999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03153" name="Oval 17"/>
            <p:cNvSpPr>
              <a:spLocks noChangeArrowheads="1"/>
            </p:cNvSpPr>
            <p:nvPr/>
          </p:nvSpPr>
          <p:spPr bwMode="gray">
            <a:xfrm>
              <a:off x="1929" y="2976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009999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03155" name="Text Box 19"/>
            <p:cNvSpPr txBox="1">
              <a:spLocks noChangeArrowheads="1"/>
            </p:cNvSpPr>
            <p:nvPr/>
          </p:nvSpPr>
          <p:spPr bwMode="gray">
            <a:xfrm>
              <a:off x="1843" y="3228"/>
              <a:ext cx="1009" cy="36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dirty="0">
                  <a:solidFill>
                    <a:schemeClr val="bg1"/>
                  </a:solidFill>
                  <a:latin typeface="Verdana" pitchFamily="34" charset="0"/>
                </a:rPr>
                <a:t>Первоклассников</a:t>
              </a:r>
            </a:p>
            <a:p>
              <a:pPr algn="ctr"/>
              <a:r>
                <a:rPr lang="ru-RU" sz="1800" b="1" dirty="0">
                  <a:solidFill>
                    <a:schemeClr val="bg1"/>
                  </a:solidFill>
                  <a:latin typeface="Verdana" pitchFamily="34" charset="0"/>
                </a:rPr>
                <a:t>более </a:t>
              </a:r>
              <a:r>
                <a:rPr lang="ru-RU" sz="1600" b="1" dirty="0">
                  <a:solidFill>
                    <a:schemeClr val="bg1"/>
                  </a:solidFill>
                  <a:latin typeface="Verdana" pitchFamily="34" charset="0"/>
                </a:rPr>
                <a:t>2500 </a:t>
              </a:r>
              <a:endParaRPr lang="ru-RU" sz="1800" b="1" dirty="0">
                <a:solidFill>
                  <a:schemeClr val="bg1"/>
                </a:solidFill>
                <a:latin typeface="Verdana" pitchFamily="34" charset="0"/>
              </a:endParaRPr>
            </a:p>
            <a:p>
              <a:pPr algn="ctr"/>
              <a:endParaRPr lang="en-US" sz="1800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6131357" y="3820523"/>
            <a:ext cx="2111045" cy="2111047"/>
            <a:chOff x="4368" y="2919"/>
            <a:chExt cx="973" cy="97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03165" name="Oval 29"/>
            <p:cNvSpPr>
              <a:spLocks noChangeArrowheads="1"/>
            </p:cNvSpPr>
            <p:nvPr/>
          </p:nvSpPr>
          <p:spPr bwMode="gray">
            <a:xfrm>
              <a:off x="4368" y="2919"/>
              <a:ext cx="973" cy="973"/>
            </a:xfrm>
            <a:prstGeom prst="ellipse">
              <a:avLst/>
            </a:prstGeom>
            <a:gradFill rotWithShape="1">
              <a:gsLst>
                <a:gs pos="0">
                  <a:srgbClr val="7E0D91"/>
                </a:gs>
                <a:gs pos="100000">
                  <a:srgbClr val="7E0D91">
                    <a:gamma/>
                    <a:shade val="57255"/>
                    <a:invGamma/>
                  </a:srgbClr>
                </a:gs>
              </a:gsLst>
              <a:path path="rect">
                <a:fillToRect l="100000" t="100000"/>
              </a:path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03166" name="Oval 30"/>
            <p:cNvSpPr>
              <a:spLocks noChangeArrowheads="1"/>
            </p:cNvSpPr>
            <p:nvPr/>
          </p:nvSpPr>
          <p:spPr bwMode="gray">
            <a:xfrm>
              <a:off x="4389" y="2942"/>
              <a:ext cx="928" cy="929"/>
            </a:xfrm>
            <a:prstGeom prst="ellipse">
              <a:avLst/>
            </a:prstGeom>
            <a:gradFill rotWithShape="1">
              <a:gsLst>
                <a:gs pos="0">
                  <a:srgbClr val="7E0D91">
                    <a:alpha val="85001"/>
                  </a:srgbClr>
                </a:gs>
                <a:gs pos="100000">
                  <a:srgbClr val="7E0D91">
                    <a:gamma/>
                    <a:shade val="6352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03167" name="Oval 31"/>
            <p:cNvSpPr>
              <a:spLocks noChangeArrowheads="1"/>
            </p:cNvSpPr>
            <p:nvPr/>
          </p:nvSpPr>
          <p:spPr bwMode="gray">
            <a:xfrm>
              <a:off x="4425" y="2976"/>
              <a:ext cx="839" cy="839"/>
            </a:xfrm>
            <a:prstGeom prst="ellipse">
              <a:avLst/>
            </a:prstGeom>
            <a:gradFill rotWithShape="1">
              <a:gsLst>
                <a:gs pos="0">
                  <a:srgbClr val="7E0D91"/>
                </a:gs>
                <a:gs pos="100000">
                  <a:srgbClr val="7E0D91">
                    <a:gamma/>
                    <a:shade val="72549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603169" name="Text Box 33"/>
            <p:cNvSpPr txBox="1">
              <a:spLocks noChangeArrowheads="1"/>
            </p:cNvSpPr>
            <p:nvPr/>
          </p:nvSpPr>
          <p:spPr bwMode="gray">
            <a:xfrm>
              <a:off x="4475" y="3211"/>
              <a:ext cx="791" cy="440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/>
                  </a:solidFill>
                  <a:latin typeface="Verdana" pitchFamily="34" charset="0"/>
                </a:rPr>
                <a:t>Педагогов</a:t>
              </a:r>
            </a:p>
            <a:p>
              <a:pPr algn="ctr"/>
              <a:r>
                <a:rPr lang="ru-RU" sz="1800" b="1" dirty="0">
                  <a:solidFill>
                    <a:schemeClr val="bg1"/>
                  </a:solidFill>
                  <a:latin typeface="Verdana" pitchFamily="34" charset="0"/>
                </a:rPr>
                <a:t>2000 </a:t>
              </a:r>
            </a:p>
            <a:p>
              <a:pPr algn="ctr"/>
              <a:endParaRPr lang="en-US" sz="1800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78445" y="299711"/>
            <a:ext cx="886555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Муниципальная образовательная </a:t>
            </a:r>
          </a:p>
          <a:p>
            <a:r>
              <a:rPr lang="ru-RU" sz="28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сеть города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1323947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77095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8444" y="299717"/>
            <a:ext cx="82040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Конкурс Грантов Главы РД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2160" y="2564904"/>
            <a:ext cx="2668389" cy="20928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ru-RU" sz="2400" b="1" spc="-3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28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МБДОУ №22</a:t>
            </a:r>
          </a:p>
          <a:p>
            <a:pPr algn="ctr"/>
            <a:endParaRPr lang="ru-RU" sz="2800" b="1" spc="-3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28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МБДОУ №33</a:t>
            </a:r>
          </a:p>
          <a:p>
            <a:endParaRPr lang="ru-RU" sz="2800" b="1" spc="-3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59" name="Picture 11" descr="C:\Users\Наина\Desktop\АВГУСТОВСКАЯ КОНФЕРЕНЦИЯ_2022\97e12d07673e6c70f8952e99b14e0c2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076" y="1491975"/>
            <a:ext cx="4931052" cy="4385297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546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77095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8444" y="299716"/>
            <a:ext cx="82040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Национальный проект «Образование»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0" y="5157192"/>
            <a:ext cx="790933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 1 сентября 2022 года в каждой школе в начале учебной недели должен исполняться гимн и обязательное поднятие государственного флага</a:t>
            </a:r>
          </a:p>
        </p:txBody>
      </p:sp>
      <p:pic>
        <p:nvPicPr>
          <p:cNvPr id="46084" name="Picture 4" descr="Фото: Ирина Соколова / ТАС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81106"/>
            <a:ext cx="6336704" cy="3724275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5461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77095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8444" y="299716"/>
            <a:ext cx="82040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«Разговоры о важном»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2" y="4581128"/>
            <a:ext cx="7909331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ru-RU" sz="2000" b="1" spc="-3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24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 5 сентября текущего года во всех школах еженедельно будут проходить занятия «Разговоры о важном»</a:t>
            </a:r>
          </a:p>
          <a:p>
            <a:pPr algn="ctr"/>
            <a:r>
              <a:rPr lang="ru-RU" sz="24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			</a:t>
            </a:r>
            <a:r>
              <a:rPr lang="en-US" sz="2400" b="1" spc="-30" dirty="0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https://edsoo.ru/</a:t>
            </a:r>
            <a:endParaRPr lang="ru-RU" sz="2400" b="1" spc="-30" dirty="0">
              <a:solidFill>
                <a:srgbClr val="00B0F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7108" name="Picture 4" descr="https://avatars.mds.yandex.net/i?id=2a00000182c48d90b951dbe749a7085d67fc-1587116-fast-image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524" y="1590042"/>
            <a:ext cx="6985159" cy="2910483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AutoShape 2" descr="https://scool18.1c-umi.ru/files/dokument2018/logo.svg"/>
          <p:cNvSpPr>
            <a:spLocks noChangeAspect="1" noChangeArrowheads="1"/>
          </p:cNvSpPr>
          <p:nvPr/>
        </p:nvSpPr>
        <p:spPr bwMode="auto">
          <a:xfrm>
            <a:off x="155574" y="-19629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6315826"/>
            <a:ext cx="3090617" cy="47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46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77095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78444" y="299716"/>
            <a:ext cx="82040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Патриотическое воспитание</a:t>
            </a:r>
          </a:p>
        </p:txBody>
      </p:sp>
      <p:pic>
        <p:nvPicPr>
          <p:cNvPr id="56322" name="Picture 2" descr="C:\Users\Наина\Downloads\pictures\kaspgim_240031768_192332386223666_4121060888697303092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4015" y="1468759"/>
            <a:ext cx="3625977" cy="4532472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788024" y="2296160"/>
            <a:ext cx="3861212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endParaRPr lang="ru-RU" sz="2000" b="1" spc="-3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24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Охвачено </a:t>
            </a:r>
            <a:r>
              <a:rPr lang="ru-RU" sz="2400" b="1" spc="-3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5481</a:t>
            </a:r>
            <a:r>
              <a:rPr lang="ru-RU" sz="24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детей ОО, в том числе привлечены </a:t>
            </a:r>
            <a:r>
              <a:rPr lang="ru-RU" sz="2400" b="1" spc="-3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125 </a:t>
            </a:r>
            <a:r>
              <a:rPr lang="ru-RU" sz="24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несовершеннолетних, состоящих на различных профилактических учетах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52204" y="1627352"/>
            <a:ext cx="3609895" cy="115648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Отряды </a:t>
            </a:r>
            <a:r>
              <a:rPr lang="ru-RU" sz="2800" b="1" dirty="0" err="1">
                <a:solidFill>
                  <a:srgbClr val="002060"/>
                </a:solidFill>
              </a:rPr>
              <a:t>Юнармии</a:t>
            </a:r>
            <a:r>
              <a:rPr lang="ru-RU" sz="28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75 (1441 детей) </a:t>
            </a:r>
          </a:p>
        </p:txBody>
      </p:sp>
      <p:pic>
        <p:nvPicPr>
          <p:cNvPr id="36868" name="Picture 4" descr="C:\Users\Наина\Desktop\e59a55faf3b789bb5f42af7563e39a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9373" y="1003057"/>
            <a:ext cx="2654493" cy="2375129"/>
          </a:xfrm>
          <a:prstGeom prst="rect">
            <a:avLst/>
          </a:prstGeom>
          <a:ln w="38100" cap="sq">
            <a:solidFill>
              <a:srgbClr val="FFCC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78444" y="299716"/>
            <a:ext cx="82040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Воспитательная работа 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77095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18" name="Picture 2" descr="C:\Users\Наина\Downloads\pictures\kaspgim_247687699_4819668584718419_310447071272894411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4543" y="4713890"/>
            <a:ext cx="2890562" cy="2144110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</p:pic>
      <p:pic>
        <p:nvPicPr>
          <p:cNvPr id="36867" name="Picture 3" descr="C:\Users\Наина\Desktop\Рисунок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1633" y="2894430"/>
            <a:ext cx="2642371" cy="2256393"/>
          </a:xfrm>
          <a:prstGeom prst="rect">
            <a:avLst/>
          </a:prstGeom>
          <a:ln w="38100" cap="sq">
            <a:solidFill>
              <a:srgbClr val="FFCC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590304" y="3222472"/>
            <a:ext cx="3609895" cy="115648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РДШ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</a:rPr>
              <a:t>169 (3347 детей)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5543" y="4848073"/>
            <a:ext cx="3609895" cy="1156488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Отряды волонтеров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</a:rPr>
              <a:t> 51 (693 детей)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409429" y="5157192"/>
            <a:ext cx="850255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«…каждый ребенок, подросток одарен, способен преуспеть и в науке, и в творчестве, и в спорте, в профессии и в жизни. Раскрытие его талантов – это наша с вами задача, в этом успех России»</a:t>
            </a:r>
          </a:p>
        </p:txBody>
      </p:sp>
      <p:pic>
        <p:nvPicPr>
          <p:cNvPr id="48130" name="Picture 2" descr="https://avatars.mds.yandex.net/i?id=4614fc7a8e0f5f6e5369fcb3a9138d45_l-5233982-images-thumbs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46298"/>
            <a:ext cx="6984776" cy="4526532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09404" y="1769424"/>
            <a:ext cx="295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AutoShape 28"/>
          <p:cNvSpPr>
            <a:spLocks noChangeArrowheads="1"/>
          </p:cNvSpPr>
          <p:nvPr/>
        </p:nvSpPr>
        <p:spPr bwMode="gray">
          <a:xfrm>
            <a:off x="2260269" y="1320820"/>
            <a:ext cx="4343400" cy="64452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" name="AutoShape 28"/>
          <p:cNvSpPr>
            <a:spLocks noChangeArrowheads="1"/>
          </p:cNvSpPr>
          <p:nvPr/>
        </p:nvSpPr>
        <p:spPr bwMode="gray">
          <a:xfrm>
            <a:off x="2284019" y="2991789"/>
            <a:ext cx="4343400" cy="64452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1" name="Text Box 25"/>
          <p:cNvSpPr txBox="1">
            <a:spLocks noChangeArrowheads="1"/>
          </p:cNvSpPr>
          <p:nvPr/>
        </p:nvSpPr>
        <p:spPr bwMode="gray">
          <a:xfrm>
            <a:off x="2771800" y="1388452"/>
            <a:ext cx="3505255" cy="467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Муниципальный этап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gray">
          <a:xfrm>
            <a:off x="2915816" y="2991790"/>
            <a:ext cx="31977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Региональный этап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gray">
          <a:xfrm>
            <a:off x="827586" y="2188523"/>
            <a:ext cx="2366871" cy="533400"/>
          </a:xfrm>
          <a:prstGeom prst="roundRect">
            <a:avLst>
              <a:gd name="adj" fmla="val 16667"/>
            </a:avLst>
          </a:prstGeom>
          <a:solidFill>
            <a:srgbClr val="006666"/>
          </a:solidFill>
          <a:ln w="2540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2021-2022 уч.г.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" name="AutoShape 6"/>
          <p:cNvSpPr>
            <a:spLocks noChangeArrowheads="1"/>
          </p:cNvSpPr>
          <p:nvPr/>
        </p:nvSpPr>
        <p:spPr bwMode="gray">
          <a:xfrm>
            <a:off x="3264516" y="2164773"/>
            <a:ext cx="2376264" cy="533400"/>
          </a:xfrm>
          <a:prstGeom prst="roundRect">
            <a:avLst>
              <a:gd name="adj" fmla="val 16667"/>
            </a:avLst>
          </a:prstGeom>
          <a:solidFill>
            <a:srgbClr val="006666"/>
          </a:solidFill>
          <a:ln w="2540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1878 участников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" name="AutoShape 6"/>
          <p:cNvSpPr>
            <a:spLocks noChangeArrowheads="1"/>
          </p:cNvSpPr>
          <p:nvPr/>
        </p:nvSpPr>
        <p:spPr bwMode="gray">
          <a:xfrm>
            <a:off x="5724131" y="2188523"/>
            <a:ext cx="2242161" cy="533400"/>
          </a:xfrm>
          <a:prstGeom prst="roundRect">
            <a:avLst>
              <a:gd name="adj" fmla="val 16667"/>
            </a:avLst>
          </a:prstGeom>
          <a:solidFill>
            <a:srgbClr val="006666"/>
          </a:solidFill>
          <a:ln w="2540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185 призеров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" name="AutoShape 7"/>
          <p:cNvSpPr>
            <a:spLocks noChangeArrowheads="1"/>
          </p:cNvSpPr>
          <p:nvPr/>
        </p:nvSpPr>
        <p:spPr bwMode="gray">
          <a:xfrm>
            <a:off x="539553" y="3708028"/>
            <a:ext cx="2274912" cy="5334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2540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2018-2019 уч.г.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" name="AutoShape 7"/>
          <p:cNvSpPr>
            <a:spLocks noChangeArrowheads="1"/>
          </p:cNvSpPr>
          <p:nvPr/>
        </p:nvSpPr>
        <p:spPr bwMode="gray">
          <a:xfrm>
            <a:off x="3112275" y="3708028"/>
            <a:ext cx="2217716" cy="5334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2540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 участников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" name="AutoShape 7"/>
          <p:cNvSpPr>
            <a:spLocks noChangeArrowheads="1"/>
          </p:cNvSpPr>
          <p:nvPr/>
        </p:nvSpPr>
        <p:spPr bwMode="gray">
          <a:xfrm>
            <a:off x="5652121" y="3708028"/>
            <a:ext cx="3035678" cy="5334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2540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 призеров (35,7%)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" name="AutoShape 8"/>
          <p:cNvSpPr>
            <a:spLocks noChangeArrowheads="1"/>
          </p:cNvSpPr>
          <p:nvPr/>
        </p:nvSpPr>
        <p:spPr bwMode="gray">
          <a:xfrm>
            <a:off x="539557" y="4531405"/>
            <a:ext cx="2274911" cy="533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2540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2019-2020 уч.г.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6" name="AutoShape 8"/>
          <p:cNvSpPr>
            <a:spLocks noChangeArrowheads="1"/>
          </p:cNvSpPr>
          <p:nvPr/>
        </p:nvSpPr>
        <p:spPr bwMode="gray">
          <a:xfrm>
            <a:off x="3136023" y="4531405"/>
            <a:ext cx="2193967" cy="533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2540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 участников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" name="AutoShape 8"/>
          <p:cNvSpPr>
            <a:spLocks noChangeArrowheads="1"/>
          </p:cNvSpPr>
          <p:nvPr/>
        </p:nvSpPr>
        <p:spPr bwMode="gray">
          <a:xfrm>
            <a:off x="5640780" y="4531405"/>
            <a:ext cx="3024336" cy="533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2540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 призеров (18,3%)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" name="AutoShape 8"/>
          <p:cNvSpPr>
            <a:spLocks noChangeArrowheads="1"/>
          </p:cNvSpPr>
          <p:nvPr/>
        </p:nvSpPr>
        <p:spPr bwMode="gray">
          <a:xfrm>
            <a:off x="541531" y="5360681"/>
            <a:ext cx="2272936" cy="533400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2540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2020-2021 уч.г.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" name="AutoShape 8"/>
          <p:cNvSpPr>
            <a:spLocks noChangeArrowheads="1"/>
          </p:cNvSpPr>
          <p:nvPr/>
        </p:nvSpPr>
        <p:spPr bwMode="gray">
          <a:xfrm>
            <a:off x="3194457" y="5370581"/>
            <a:ext cx="2193967" cy="533400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2540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56 участников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" name="AutoShape 8"/>
          <p:cNvSpPr>
            <a:spLocks noChangeArrowheads="1"/>
          </p:cNvSpPr>
          <p:nvPr/>
        </p:nvSpPr>
        <p:spPr bwMode="gray">
          <a:xfrm>
            <a:off x="5652121" y="5360681"/>
            <a:ext cx="2989284" cy="533400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2540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 призеров (16%)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77095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8444" y="299716"/>
            <a:ext cx="82040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Всероссийская олимпиада школьников </a:t>
            </a:r>
          </a:p>
        </p:txBody>
      </p:sp>
      <p:sp>
        <p:nvSpPr>
          <p:cNvPr id="22" name="AutoShape 8"/>
          <p:cNvSpPr>
            <a:spLocks noChangeArrowheads="1"/>
          </p:cNvSpPr>
          <p:nvPr/>
        </p:nvSpPr>
        <p:spPr bwMode="gray">
          <a:xfrm>
            <a:off x="541531" y="6046481"/>
            <a:ext cx="2272936" cy="533400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2540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2021-2022 уч.г.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" name="AutoShape 8"/>
          <p:cNvSpPr>
            <a:spLocks noChangeArrowheads="1"/>
          </p:cNvSpPr>
          <p:nvPr/>
        </p:nvSpPr>
        <p:spPr bwMode="gray">
          <a:xfrm>
            <a:off x="3194457" y="6056381"/>
            <a:ext cx="2193967" cy="533400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2540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 участников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gray">
          <a:xfrm>
            <a:off x="5652121" y="6056381"/>
            <a:ext cx="2989284" cy="533400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2540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7 призеров (28%)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9404" y="1769424"/>
            <a:ext cx="295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AutoShape 28"/>
          <p:cNvSpPr>
            <a:spLocks noChangeArrowheads="1"/>
          </p:cNvSpPr>
          <p:nvPr/>
        </p:nvSpPr>
        <p:spPr bwMode="gray">
          <a:xfrm>
            <a:off x="1979712" y="1494234"/>
            <a:ext cx="5214345" cy="64452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gray">
          <a:xfrm>
            <a:off x="2195736" y="1538593"/>
            <a:ext cx="48597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Призеры регионального этапа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AutoShape 7"/>
          <p:cNvSpPr>
            <a:spLocks noChangeArrowheads="1"/>
          </p:cNvSpPr>
          <p:nvPr/>
        </p:nvSpPr>
        <p:spPr bwMode="gray">
          <a:xfrm>
            <a:off x="539552" y="2710543"/>
            <a:ext cx="4824536" cy="5334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2540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МБОУ «Каспийская гимназия»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" name="AutoShape 8"/>
          <p:cNvSpPr>
            <a:spLocks noChangeArrowheads="1"/>
          </p:cNvSpPr>
          <p:nvPr/>
        </p:nvSpPr>
        <p:spPr bwMode="gray">
          <a:xfrm>
            <a:off x="539552" y="3614057"/>
            <a:ext cx="4824536" cy="533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2540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МБОУ «Каспийская гимназия№11»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" name="AutoShape 8"/>
          <p:cNvSpPr>
            <a:spLocks noChangeArrowheads="1"/>
          </p:cNvSpPr>
          <p:nvPr/>
        </p:nvSpPr>
        <p:spPr bwMode="gray">
          <a:xfrm>
            <a:off x="5754665" y="3614057"/>
            <a:ext cx="2561751" cy="533400"/>
          </a:xfrm>
          <a:prstGeom prst="roundRect">
            <a:avLst>
              <a:gd name="adj" fmla="val 16667"/>
            </a:avLst>
          </a:prstGeom>
          <a:solidFill>
            <a:schemeClr val="accent5">
              <a:lumMod val="50000"/>
            </a:schemeClr>
          </a:solidFill>
          <a:ln w="2540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МБОУ «СОШ №9»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77095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8444" y="299716"/>
            <a:ext cx="82040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Всероссийская олимпиада школьников </a:t>
            </a:r>
          </a:p>
        </p:txBody>
      </p:sp>
      <p:sp>
        <p:nvSpPr>
          <p:cNvPr id="25" name="AutoShape 8"/>
          <p:cNvSpPr>
            <a:spLocks noChangeArrowheads="1"/>
          </p:cNvSpPr>
          <p:nvPr/>
        </p:nvSpPr>
        <p:spPr bwMode="gray">
          <a:xfrm>
            <a:off x="5754665" y="2710543"/>
            <a:ext cx="2561751" cy="533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2540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МБОУ «СОШ №3»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" name="AutoShape 7"/>
          <p:cNvSpPr>
            <a:spLocks noChangeArrowheads="1"/>
          </p:cNvSpPr>
          <p:nvPr/>
        </p:nvSpPr>
        <p:spPr bwMode="gray">
          <a:xfrm>
            <a:off x="3779912" y="4437112"/>
            <a:ext cx="2880320" cy="533400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25400" algn="ctr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/>
          <a:p>
            <a:r>
              <a:rPr lang="ru-RU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МБОУ «Лицей №8»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9429" y="5354632"/>
            <a:ext cx="850255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Анализ результатов </a:t>
            </a:r>
            <a:r>
              <a:rPr lang="ru-RU" sz="2400" b="1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ВсОШ</a:t>
            </a:r>
            <a:r>
              <a:rPr lang="ru-RU" sz="2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показал недостаточную работу с детьми с выдающимися способностями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09404" y="1769424"/>
            <a:ext cx="295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77095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8444" y="299716"/>
            <a:ext cx="82040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Школьная футбольная лига</a:t>
            </a:r>
          </a:p>
        </p:txBody>
      </p:sp>
      <p:pic>
        <p:nvPicPr>
          <p:cNvPr id="1030" name="Picture 6" descr="C:\Users\Admin\Desktop\АВГУСТОВСКАЯ КОНФЕРЕНЦИЯ_2022\Футбольная лига\WhatsApp Image 2022-08-19 at 18.06.12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9828" y="1042626"/>
            <a:ext cx="3652623" cy="2750390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</p:pic>
      <p:pic>
        <p:nvPicPr>
          <p:cNvPr id="1031" name="Picture 7" descr="C:\Users\Admin\Desktop\АВГУСТОВСКАЯ КОНФЕРЕНЦИЯ_2022\Футбольная лига\WhatsApp Image 2022-08-19 at 18.06.12 (2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7918" y="3896597"/>
            <a:ext cx="3881668" cy="2676525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</p:pic>
      <p:pic>
        <p:nvPicPr>
          <p:cNvPr id="1032" name="Picture 8" descr="C:\Users\Admin\Desktop\АВГУСТОВСКАЯ КОНФЕРЕНЦИЯ_2022\Футбольная лига\WhatsApp Image 2022-08-19 at 18.06.12 (3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444" y="1042626"/>
            <a:ext cx="3933516" cy="2768521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</p:pic>
      <p:pic>
        <p:nvPicPr>
          <p:cNvPr id="1033" name="Picture 9" descr="C:\Users\Admin\Desktop\АВГУСТОВСКАЯ КОНФЕРЕНЦИЯ_2022\Футбольная лига\WhatsApp Image 2022-08-19 at 18.06.1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917987"/>
            <a:ext cx="4083596" cy="2625690"/>
          </a:xfrm>
          <a:prstGeom prst="rect">
            <a:avLst/>
          </a:prstGeom>
          <a:noFill/>
          <a:ln>
            <a:solidFill>
              <a:srgbClr val="FFCCFF"/>
            </a:solidFill>
          </a:ln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5E35A2D5-1DA4-4A28-B15C-8321CF9A3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39" y="6221186"/>
            <a:ext cx="3848671" cy="346249"/>
          </a:xfrm>
          <a:prstGeom prst="rect">
            <a:avLst/>
          </a:prstGeom>
          <a:solidFill>
            <a:srgbClr val="20A6C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ru-RU" sz="18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МБОУ «Каспийская гимназия»</a:t>
            </a:r>
            <a:endParaRPr lang="ru-RU" sz="2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6DC990D2-3074-4EF7-A496-12771C9EA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7399" y="6221186"/>
            <a:ext cx="3421534" cy="346249"/>
          </a:xfrm>
          <a:prstGeom prst="rect">
            <a:avLst/>
          </a:prstGeom>
          <a:solidFill>
            <a:srgbClr val="20A6C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ru-RU" sz="18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МБОУ «СОШ №12»</a:t>
            </a:r>
            <a:endParaRPr lang="ru-RU" sz="2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0092" r="55260" b="25714"/>
          <a:stretch/>
        </p:blipFill>
        <p:spPr>
          <a:xfrm>
            <a:off x="-94593" y="3270865"/>
            <a:ext cx="2794385" cy="2767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04" t="13047" r="4323" b="62759"/>
          <a:stretch/>
        </p:blipFill>
        <p:spPr>
          <a:xfrm>
            <a:off x="2963531" y="1475634"/>
            <a:ext cx="3408508" cy="18413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50303" r="4744" b="25503"/>
          <a:stretch/>
        </p:blipFill>
        <p:spPr>
          <a:xfrm>
            <a:off x="4244856" y="3270868"/>
            <a:ext cx="2775416" cy="27673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12836" r="54839" b="62970"/>
          <a:stretch/>
        </p:blipFill>
        <p:spPr>
          <a:xfrm>
            <a:off x="2116515" y="3270865"/>
            <a:ext cx="2815525" cy="27673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04958" y="1446499"/>
            <a:ext cx="2592288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Охват дополнительным образованием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5536" y="3553454"/>
            <a:ext cx="2088232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Художественное направление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2539 (46%)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27709" y="3586190"/>
            <a:ext cx="1860057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Эколого-биологическое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897 (16,2%)</a:t>
            </a:r>
          </a:p>
        </p:txBody>
      </p:sp>
      <p:sp>
        <p:nvSpPr>
          <p:cNvPr id="23" name="AutoShape 121"/>
          <p:cNvSpPr>
            <a:spLocks noChangeArrowheads="1"/>
          </p:cNvSpPr>
          <p:nvPr/>
        </p:nvSpPr>
        <p:spPr bwMode="gray">
          <a:xfrm rot="19356796">
            <a:off x="2748152" y="2496788"/>
            <a:ext cx="814436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B2B2B2">
                  <a:gamma/>
                  <a:invGamma/>
                </a:srgbClr>
              </a:gs>
              <a:gs pos="100000">
                <a:srgbClr val="B2B2B2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US" dirty="0"/>
          </a:p>
        </p:txBody>
      </p:sp>
      <p:sp>
        <p:nvSpPr>
          <p:cNvPr id="24" name="AutoShape 121"/>
          <p:cNvSpPr>
            <a:spLocks noChangeArrowheads="1"/>
          </p:cNvSpPr>
          <p:nvPr/>
        </p:nvSpPr>
        <p:spPr bwMode="gray">
          <a:xfrm rot="12797818">
            <a:off x="5978244" y="2484911"/>
            <a:ext cx="814436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B2B2B2">
                  <a:gamma/>
                  <a:invGamma/>
                </a:srgbClr>
              </a:gs>
              <a:gs pos="100000">
                <a:srgbClr val="B2B2B2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US" dirty="0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77095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8444" y="299716"/>
            <a:ext cx="82040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Дополнительное образование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50092" r="55260" b="25714"/>
          <a:stretch/>
        </p:blipFill>
        <p:spPr>
          <a:xfrm>
            <a:off x="6361443" y="3236703"/>
            <a:ext cx="2727707" cy="276732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856717" y="3474628"/>
            <a:ext cx="1803515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Техническое направление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539 (9,7%)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804248" y="3556168"/>
            <a:ext cx="1953497" cy="10541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Остальные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направления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1549 </a:t>
            </a:r>
            <a:r>
              <a:rPr lang="ru-RU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6228184" y="5805264"/>
            <a:ext cx="244336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Охват 5524 уч.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3"/>
            <a:ext cx="5297435" cy="38515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212976"/>
            <a:ext cx="4922626" cy="3505834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011740" y="2589728"/>
            <a:ext cx="3122426" cy="623248"/>
          </a:xfrm>
          <a:prstGeom prst="rect">
            <a:avLst/>
          </a:prstGeom>
          <a:solidFill>
            <a:srgbClr val="FAC0A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МБОУ «СОШ №15</a:t>
            </a:r>
          </a:p>
          <a:p>
            <a:pPr defTabSz="685800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500 ученических мест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07504" y="3968161"/>
            <a:ext cx="3122426" cy="623248"/>
          </a:xfrm>
          <a:prstGeom prst="rect">
            <a:avLst/>
          </a:prstGeom>
          <a:solidFill>
            <a:srgbClr val="FAC0A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ru-RU" sz="18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МБОУ «СОШ №14</a:t>
            </a:r>
            <a:endParaRPr lang="ru-RU" b="1" dirty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defTabSz="685800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500 ученических мест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05147" y="1413651"/>
            <a:ext cx="7330043" cy="160813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Центром в </a:t>
            </a:r>
            <a:r>
              <a:rPr lang="ru-RU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2021-2022 </a:t>
            </a:r>
            <a:r>
              <a:rPr lang="ru-RU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уч.г</a:t>
            </a:r>
            <a:r>
              <a:rPr lang="ru-RU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успешно организована работа по достижению показателей национального проекта «Образование» в части увеличения числа детей в возрасте от </a:t>
            </a:r>
            <a:r>
              <a:rPr lang="ru-RU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до </a:t>
            </a:r>
            <a:r>
              <a:rPr lang="ru-RU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18 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лет  программами дополнительного образования детей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29292" y="4741837"/>
            <a:ext cx="7338951" cy="1423467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 ноябрю 2021 года охват детей программами дополнительного образования в городском округе «город Каспийск» составил </a:t>
            </a:r>
            <a:r>
              <a:rPr lang="ru-RU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82,54 %, </a:t>
            </a:r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при установленном показателе </a:t>
            </a:r>
            <a:r>
              <a:rPr lang="ru-RU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75 %.</a:t>
            </a:r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5" y="977095"/>
            <a:ext cx="824048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5" y="4365104"/>
            <a:ext cx="824048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23528" y="299712"/>
            <a:ext cx="815892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Муниципальный опорный центр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5524" y="3359314"/>
            <a:ext cx="820400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Система «Навигатор дополнительного образования детей»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Наина\Downloads\itcube.kaspiy_146983244_132587118712678_7299481926905796477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4897" y="1198771"/>
            <a:ext cx="4489592" cy="2446956"/>
          </a:xfrm>
          <a:prstGeom prst="rect">
            <a:avLst/>
          </a:prstGeom>
          <a:ln w="38100" cap="sq">
            <a:solidFill>
              <a:srgbClr val="FFCC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133" name="Picture 5" descr="C:\Users\Наина\Downloads\itcube.kaspiy_159160456_568775247394559_6899953664713023625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679" y="1211456"/>
            <a:ext cx="4404362" cy="3434551"/>
          </a:xfrm>
          <a:prstGeom prst="rect">
            <a:avLst/>
          </a:prstGeom>
          <a:ln w="38100" cap="sq">
            <a:solidFill>
              <a:srgbClr val="FFCC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134" name="Picture 6" descr="C:\Users\Наина\Downloads\itcube.kaspiy_162035621_901643127314717_6088340357862974434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197088"/>
            <a:ext cx="4319649" cy="2571001"/>
          </a:xfrm>
          <a:prstGeom prst="rect">
            <a:avLst/>
          </a:prstGeom>
          <a:ln w="38100" cap="sq">
            <a:solidFill>
              <a:srgbClr val="FFCC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8131" name="Picture 3" descr="C:\Users\Наина\Downloads\itcube.kaspiy_146285525_148080143706482_7708327558835515470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4" y="3525013"/>
            <a:ext cx="4464496" cy="3236979"/>
          </a:xfrm>
          <a:prstGeom prst="rect">
            <a:avLst/>
          </a:prstGeom>
          <a:ln w="38100" cap="sq">
            <a:solidFill>
              <a:srgbClr val="FFCC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51520" y="764704"/>
            <a:ext cx="824048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1560" y="206894"/>
            <a:ext cx="820400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IT-cub</a:t>
            </a:r>
            <a:r>
              <a:rPr lang="ru-RU" sz="24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Каспийская гимназия №11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5" y="977095"/>
            <a:ext cx="824048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6539" y="260648"/>
            <a:ext cx="90119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Школьный технопарк «Кванториум»   МБОУ «СОШ №13»</a:t>
            </a:r>
            <a:endParaRPr lang="ru-RU" sz="3200" b="1" spc="-3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66" y="1072054"/>
            <a:ext cx="3695930" cy="2885419"/>
          </a:xfrm>
          <a:prstGeom prst="rect">
            <a:avLst/>
          </a:prstGeom>
          <a:ln w="38100" cap="sq">
            <a:solidFill>
              <a:srgbClr val="FFCC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5263" y="1072054"/>
            <a:ext cx="3481634" cy="2885419"/>
          </a:xfrm>
          <a:prstGeom prst="rect">
            <a:avLst/>
          </a:prstGeom>
          <a:ln w="38100" cap="sq">
            <a:solidFill>
              <a:srgbClr val="FFCC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5263" y="4067834"/>
            <a:ext cx="3505283" cy="2464968"/>
          </a:xfrm>
          <a:prstGeom prst="rect">
            <a:avLst/>
          </a:prstGeom>
          <a:ln w="38100" cap="sq">
            <a:solidFill>
              <a:srgbClr val="FFCC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8641" y="4067834"/>
            <a:ext cx="3695931" cy="2464968"/>
          </a:xfrm>
          <a:prstGeom prst="rect">
            <a:avLst/>
          </a:prstGeom>
          <a:ln w="38100" cap="sq">
            <a:solidFill>
              <a:srgbClr val="FFCC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имназия\Downloads\image-24-08-21-10-46-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4128458" cy="3456383"/>
          </a:xfrm>
          <a:prstGeom prst="rect">
            <a:avLst/>
          </a:prstGeom>
          <a:ln w="38100" cap="sq">
            <a:solidFill>
              <a:srgbClr val="FFCC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Гимназия\Downloads\image-24-08-21-10-4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8211" y="1268760"/>
            <a:ext cx="4130254" cy="3456385"/>
          </a:xfrm>
          <a:prstGeom prst="rect">
            <a:avLst/>
          </a:prstGeom>
          <a:ln w="38100" cap="sq">
            <a:solidFill>
              <a:srgbClr val="FFCC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5" y="977095"/>
            <a:ext cx="8240486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8444" y="299712"/>
            <a:ext cx="820400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Лето 2022</a:t>
            </a:r>
            <a:endParaRPr lang="ru-RU" sz="3200" b="1" spc="-3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71600" y="4869164"/>
            <a:ext cx="7128792" cy="1440156"/>
          </a:xfrm>
          <a:prstGeom prst="rect">
            <a:avLst/>
          </a:prstGeom>
          <a:gradFill>
            <a:gsLst>
              <a:gs pos="34000">
                <a:srgbClr val="FCDDCC">
                  <a:alpha val="13000"/>
                </a:srgbClr>
              </a:gs>
              <a:gs pos="80000">
                <a:schemeClr val="accent1">
                  <a:lumMod val="45000"/>
                  <a:lumOff val="55000"/>
                </a:schemeClr>
              </a:gs>
              <a:gs pos="9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 prstMaterial="plastic"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1000" tIns="81000" rIns="81000" bIns="81000" rtlCol="0" anchor="ctr">
            <a:noAutofit/>
          </a:bodyPr>
          <a:lstStyle>
            <a:defPPr>
              <a:defRPr lang="ru-RU"/>
            </a:defPPr>
            <a:lvl1pPr>
              <a:defRPr sz="1400" b="1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lnSpc>
                <a:spcPct val="150000"/>
              </a:lnSpc>
              <a:defRPr/>
            </a:pPr>
            <a:endParaRPr lang="ru-RU" sz="2400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ru-RU" sz="1800" dirty="0">
                <a:solidFill>
                  <a:srgbClr val="002060"/>
                </a:solidFill>
              </a:rPr>
              <a:t>МБОУ «СОШ №5», </a:t>
            </a:r>
          </a:p>
          <a:p>
            <a:pPr>
              <a:lnSpc>
                <a:spcPct val="150000"/>
              </a:lnSpc>
              <a:defRPr/>
            </a:pPr>
            <a:r>
              <a:rPr lang="ru-RU" sz="1800" dirty="0">
                <a:solidFill>
                  <a:srgbClr val="002060"/>
                </a:solidFill>
              </a:rPr>
              <a:t>МБОУ «СОШ №9»</a:t>
            </a:r>
          </a:p>
          <a:p>
            <a:pPr>
              <a:lnSpc>
                <a:spcPct val="150000"/>
              </a:lnSpc>
              <a:defRPr/>
            </a:pPr>
            <a:r>
              <a:rPr lang="ru-RU" sz="1800" dirty="0">
                <a:solidFill>
                  <a:srgbClr val="002060"/>
                </a:solidFill>
              </a:rPr>
              <a:t>МАОУ «КЦО школа №15»</a:t>
            </a:r>
          </a:p>
          <a:p>
            <a:pPr>
              <a:lnSpc>
                <a:spcPct val="150000"/>
              </a:lnSpc>
              <a:defRPr/>
            </a:pP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7" y="109537"/>
            <a:ext cx="6105525" cy="663892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https://rassudovzags.ru/media/k2/items/cache/063ee9aeb9f60efa02823e51450f82c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0669"/>
            <a:ext cx="4824536" cy="652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929454" y="6500834"/>
            <a:ext cx="2071702" cy="28572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C:\Users\Admin\Downloads\t_me-guo_kaspiysk (1)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948264" y="4509120"/>
            <a:ext cx="1510303" cy="1584176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9E7EF48-681F-744A-87B9-61539137D5FA}"/>
              </a:ext>
            </a:extLst>
          </p:cNvPr>
          <p:cNvSpPr txBox="1">
            <a:spLocks/>
          </p:cNvSpPr>
          <p:nvPr/>
        </p:nvSpPr>
        <p:spPr>
          <a:xfrm>
            <a:off x="1412577" y="1988840"/>
            <a:ext cx="6552728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СПАСИБО</a:t>
            </a:r>
            <a:br>
              <a:rPr kumimoji="0" lang="ru-RU" sz="40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ЗА </a:t>
            </a:r>
            <a:br>
              <a:rPr kumimoji="0" lang="ru-RU" sz="40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40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ВНИМАНИЕ</a:t>
            </a:r>
            <a:r>
              <a:rPr kumimoji="0" lang="ru-RU" sz="36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!</a:t>
            </a:r>
            <a:endParaRPr kumimoji="0" lang="ru-RU" sz="4000" b="1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203848" y="5594757"/>
            <a:ext cx="5282666" cy="900246"/>
          </a:xfrm>
          <a:prstGeom prst="rect">
            <a:avLst/>
          </a:prstGeom>
          <a:solidFill>
            <a:srgbClr val="FAC0A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МБДОУ «Детский сад №34 «</a:t>
            </a:r>
            <a:r>
              <a:rPr lang="ru-RU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Капитошка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 </a:t>
            </a:r>
          </a:p>
          <a:p>
            <a:pPr defTabSz="685800"/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defTabSz="685800"/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250 мест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95"/>
            <a:ext cx="7308304" cy="54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10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8" name="AutoShape 4"/>
          <p:cNvSpPr>
            <a:spLocks noChangeArrowheads="1"/>
          </p:cNvSpPr>
          <p:nvPr/>
        </p:nvSpPr>
        <p:spPr bwMode="auto">
          <a:xfrm>
            <a:off x="2699792" y="2204864"/>
            <a:ext cx="3297685" cy="900753"/>
          </a:xfrm>
          <a:prstGeom prst="roundRect">
            <a:avLst>
              <a:gd name="adj" fmla="val 13745"/>
            </a:avLst>
          </a:prstGeom>
          <a:gradFill flip="none" rotWithShape="1">
            <a:gsLst>
              <a:gs pos="0">
                <a:srgbClr val="FF9966">
                  <a:tint val="66000"/>
                  <a:satMod val="160000"/>
                </a:srgbClr>
              </a:gs>
              <a:gs pos="50000">
                <a:srgbClr val="FF9966">
                  <a:tint val="44500"/>
                  <a:satMod val="160000"/>
                </a:srgbClr>
              </a:gs>
              <a:gs pos="100000">
                <a:srgbClr val="FF9966">
                  <a:tint val="23500"/>
                  <a:satMod val="160000"/>
                </a:srgbClr>
              </a:gs>
            </a:gsLst>
            <a:lin ang="0" scaled="1"/>
            <a:tileRect/>
          </a:gradFill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 anchor="ctr"/>
          <a:lstStyle/>
          <a:p>
            <a:pPr algn="ctr" defTabSz="685800">
              <a:lnSpc>
                <a:spcPct val="90000"/>
              </a:lnSpc>
            </a:pPr>
            <a:r>
              <a:rPr lang="ru-RU" sz="24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Ждут очереди в ДОУ</a:t>
            </a:r>
          </a:p>
        </p:txBody>
      </p:sp>
      <p:grpSp>
        <p:nvGrpSpPr>
          <p:cNvPr id="2" name="Группа 23"/>
          <p:cNvGrpSpPr/>
          <p:nvPr/>
        </p:nvGrpSpPr>
        <p:grpSpPr>
          <a:xfrm>
            <a:off x="827584" y="3761869"/>
            <a:ext cx="8775511" cy="2115403"/>
            <a:chOff x="2303059" y="2753713"/>
            <a:chExt cx="7498485" cy="1319049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303059" y="2753713"/>
              <a:ext cx="7498485" cy="1319049"/>
              <a:chOff x="624" y="1152"/>
              <a:chExt cx="3769" cy="720"/>
            </a:xfrm>
          </p:grpSpPr>
          <p:sp>
            <p:nvSpPr>
              <p:cNvPr id="446470" name="Rectangle 6"/>
              <p:cNvSpPr>
                <a:spLocks noChangeArrowheads="1"/>
              </p:cNvSpPr>
              <p:nvPr/>
            </p:nvSpPr>
            <p:spPr bwMode="gray">
              <a:xfrm rot="3419336">
                <a:off x="624" y="1200"/>
                <a:ext cx="672" cy="672"/>
              </a:xfrm>
              <a:prstGeom prst="rect">
                <a:avLst/>
              </a:prstGeom>
              <a:gradFill rotWithShape="1">
                <a:gsLst>
                  <a:gs pos="0">
                    <a:srgbClr val="FF6600"/>
                  </a:gs>
                  <a:gs pos="100000">
                    <a:srgbClr val="FF66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FF6600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/>
              </a:p>
            </p:txBody>
          </p:sp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1837" y="1297"/>
                <a:ext cx="95" cy="92"/>
                <a:chOff x="2400" y="3443"/>
                <a:chExt cx="71" cy="234"/>
              </a:xfrm>
            </p:grpSpPr>
            <p:sp>
              <p:nvSpPr>
                <p:cNvPr id="446474" name="Oval 10"/>
                <p:cNvSpPr>
                  <a:spLocks noChangeArrowheads="1"/>
                </p:cNvSpPr>
                <p:nvPr/>
              </p:nvSpPr>
              <p:spPr bwMode="gray">
                <a:xfrm>
                  <a:off x="2400" y="3443"/>
                  <a:ext cx="71" cy="23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46475" name="Oval 11"/>
                <p:cNvSpPr>
                  <a:spLocks noChangeArrowheads="1"/>
                </p:cNvSpPr>
                <p:nvPr/>
              </p:nvSpPr>
              <p:spPr bwMode="gray">
                <a:xfrm>
                  <a:off x="2438" y="3519"/>
                  <a:ext cx="20" cy="6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446476" name="Rectangle 12"/>
              <p:cNvSpPr>
                <a:spLocks noChangeArrowheads="1"/>
              </p:cNvSpPr>
              <p:nvPr/>
            </p:nvSpPr>
            <p:spPr bwMode="gray">
              <a:xfrm rot="3419336">
                <a:off x="1776" y="1152"/>
                <a:ext cx="672" cy="672"/>
              </a:xfrm>
              <a:prstGeom prst="rect">
                <a:avLst/>
              </a:prstGeom>
              <a:solidFill>
                <a:srgbClr val="5491D4"/>
              </a:soli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5491D4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/>
              </a:p>
            </p:txBody>
          </p: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>
                <a:off x="2989" y="1297"/>
                <a:ext cx="95" cy="92"/>
                <a:chOff x="2400" y="3443"/>
                <a:chExt cx="71" cy="234"/>
              </a:xfrm>
            </p:grpSpPr>
            <p:sp>
              <p:nvSpPr>
                <p:cNvPr id="446480" name="Oval 16"/>
                <p:cNvSpPr>
                  <a:spLocks noChangeArrowheads="1"/>
                </p:cNvSpPr>
                <p:nvPr/>
              </p:nvSpPr>
              <p:spPr bwMode="gray">
                <a:xfrm>
                  <a:off x="2400" y="3443"/>
                  <a:ext cx="71" cy="23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12700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446481" name="Oval 17"/>
                <p:cNvSpPr>
                  <a:spLocks noChangeArrowheads="1"/>
                </p:cNvSpPr>
                <p:nvPr/>
              </p:nvSpPr>
              <p:spPr bwMode="gray">
                <a:xfrm>
                  <a:off x="2438" y="3519"/>
                  <a:ext cx="20" cy="6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446482" name="Rectangle 18"/>
              <p:cNvSpPr>
                <a:spLocks noChangeArrowheads="1"/>
              </p:cNvSpPr>
              <p:nvPr/>
            </p:nvSpPr>
            <p:spPr bwMode="gray">
              <a:xfrm rot="3419336">
                <a:off x="2899" y="1152"/>
                <a:ext cx="672" cy="672"/>
              </a:xfrm>
              <a:prstGeom prst="rect">
                <a:avLst/>
              </a:prstGeom>
              <a:solidFill>
                <a:srgbClr val="99CC00"/>
              </a:solidFill>
              <a:ln w="9525">
                <a:miter lim="800000"/>
                <a:headEnd/>
                <a:tailEnd/>
              </a:ln>
              <a:effectLst/>
              <a:scene3d>
                <a:camera prst="legacyPerspectiveFront">
                  <a:rot lat="0" lon="1500000" rev="0"/>
                </a:camera>
                <a:lightRig rig="legacyFlat4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99CC00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 dirty="0"/>
              </a:p>
            </p:txBody>
          </p:sp>
          <p:sp>
            <p:nvSpPr>
              <p:cNvPr id="446487" name="Oval 23"/>
              <p:cNvSpPr>
                <a:spLocks noChangeArrowheads="1"/>
              </p:cNvSpPr>
              <p:nvPr/>
            </p:nvSpPr>
            <p:spPr bwMode="gray">
              <a:xfrm>
                <a:off x="4358" y="1327"/>
                <a:ext cx="35" cy="27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  <p:sp>
          <p:nvSpPr>
            <p:cNvPr id="446490" name="Text Box 26"/>
            <p:cNvSpPr txBox="1">
              <a:spLocks noChangeArrowheads="1"/>
            </p:cNvSpPr>
            <p:nvPr/>
          </p:nvSpPr>
          <p:spPr bwMode="gray">
            <a:xfrm>
              <a:off x="2482259" y="3082420"/>
              <a:ext cx="1202843" cy="465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3578</a:t>
              </a:r>
            </a:p>
            <a:p>
              <a:pPr algn="ctr"/>
              <a:r>
                <a:rPr lang="ru-RU" sz="20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(до 3 лет)</a:t>
              </a:r>
            </a:p>
          </p:txBody>
        </p:sp>
        <p:sp>
          <p:nvSpPr>
            <p:cNvPr id="446491" name="Text Box 27"/>
            <p:cNvSpPr txBox="1">
              <a:spLocks noChangeArrowheads="1"/>
            </p:cNvSpPr>
            <p:nvPr/>
          </p:nvSpPr>
          <p:spPr bwMode="gray">
            <a:xfrm>
              <a:off x="4918543" y="3034975"/>
              <a:ext cx="800307" cy="465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4464</a:t>
              </a:r>
            </a:p>
            <a:p>
              <a:pPr algn="ctr"/>
              <a:r>
                <a:rPr lang="ru-RU" sz="20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детей </a:t>
              </a:r>
            </a:p>
          </p:txBody>
        </p:sp>
        <p:sp>
          <p:nvSpPr>
            <p:cNvPr id="446492" name="Text Box 28"/>
            <p:cNvSpPr txBox="1">
              <a:spLocks noChangeArrowheads="1"/>
            </p:cNvSpPr>
            <p:nvPr/>
          </p:nvSpPr>
          <p:spPr bwMode="gray">
            <a:xfrm>
              <a:off x="7035854" y="3047484"/>
              <a:ext cx="1002863" cy="465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886</a:t>
              </a:r>
            </a:p>
            <a:p>
              <a:pPr algn="ctr"/>
              <a:r>
                <a:rPr lang="ru-RU" sz="2000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(3-7лет)</a:t>
              </a:r>
              <a:endParaRPr lang="en-US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7184571" y="5805264"/>
            <a:ext cx="1959429" cy="786476"/>
          </a:xfrm>
          <a:prstGeom prst="rect">
            <a:avLst/>
          </a:prstGeom>
          <a:noFill/>
          <a:ln/>
        </p:spPr>
        <p:txBody>
          <a:bodyPr vert="horz" lIns="68580" tIns="34290" rIns="68580" bIns="34290" rtlCol="0" anchor="ctr">
            <a:normAutofit fontScale="92500"/>
          </a:bodyPr>
          <a:lstStyle/>
          <a:p>
            <a:pPr algn="ctr" defTabSz="685800">
              <a:lnSpc>
                <a:spcPct val="90000"/>
              </a:lnSpc>
            </a:pPr>
            <a:r>
              <a:rPr lang="ru-RU" sz="24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Доступность</a:t>
            </a:r>
          </a:p>
          <a:p>
            <a:pPr algn="ctr" defTabSz="685800">
              <a:lnSpc>
                <a:spcPct val="90000"/>
              </a:lnSpc>
            </a:pPr>
            <a:r>
              <a:rPr lang="ru-RU" sz="24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56%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77095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78444" y="299716"/>
            <a:ext cx="82040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Дошкольное образование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0222" y="1057743"/>
            <a:ext cx="8204007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spc="-3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системе дошкольного образования </a:t>
            </a:r>
            <a:r>
              <a:rPr lang="ru-RU" sz="2800" b="1" u="sng" spc="-3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 </a:t>
            </a:r>
            <a:r>
              <a:rPr lang="ru-RU" sz="2400" b="1" spc="-30" dirty="0">
                <a:solidFill>
                  <a:srgbClr val="0033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муниципальных образовательных учреждений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AutoShape 121"/>
          <p:cNvSpPr>
            <a:spLocks noChangeArrowheads="1"/>
          </p:cNvSpPr>
          <p:nvPr/>
        </p:nvSpPr>
        <p:spPr bwMode="gray">
          <a:xfrm rot="16200000">
            <a:off x="3961334" y="2887538"/>
            <a:ext cx="814436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B2B2B2">
                  <a:gamma/>
                  <a:invGamma/>
                </a:srgbClr>
              </a:gs>
              <a:gs pos="100000">
                <a:srgbClr val="B2B2B2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US" dirty="0"/>
          </a:p>
        </p:txBody>
      </p:sp>
      <p:sp>
        <p:nvSpPr>
          <p:cNvPr id="31" name="AutoShape 121"/>
          <p:cNvSpPr>
            <a:spLocks noChangeArrowheads="1"/>
          </p:cNvSpPr>
          <p:nvPr/>
        </p:nvSpPr>
        <p:spPr bwMode="gray">
          <a:xfrm rot="10800000">
            <a:off x="5125716" y="3993505"/>
            <a:ext cx="814436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B2B2B2">
                  <a:gamma/>
                  <a:invGamma/>
                </a:srgbClr>
              </a:gs>
              <a:gs pos="100000">
                <a:srgbClr val="B2B2B2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US" dirty="0"/>
          </a:p>
        </p:txBody>
      </p:sp>
      <p:sp>
        <p:nvSpPr>
          <p:cNvPr id="33" name="AutoShape 121"/>
          <p:cNvSpPr>
            <a:spLocks noChangeArrowheads="1"/>
          </p:cNvSpPr>
          <p:nvPr/>
        </p:nvSpPr>
        <p:spPr bwMode="gray">
          <a:xfrm>
            <a:off x="2483768" y="4005064"/>
            <a:ext cx="814436" cy="457200"/>
          </a:xfrm>
          <a:prstGeom prst="leftArrow">
            <a:avLst>
              <a:gd name="adj1" fmla="val 31250"/>
              <a:gd name="adj2" fmla="val 71531"/>
            </a:avLst>
          </a:prstGeom>
          <a:gradFill rotWithShape="1">
            <a:gsLst>
              <a:gs pos="0">
                <a:srgbClr val="B2B2B2">
                  <a:gamma/>
                  <a:invGamma/>
                </a:srgbClr>
              </a:gs>
              <a:gs pos="100000">
                <a:srgbClr val="B2B2B2"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Рисунок 8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"/>
          <a:stretch/>
        </p:blipFill>
        <p:spPr>
          <a:xfrm>
            <a:off x="599832" y="1018944"/>
            <a:ext cx="7737996" cy="5519013"/>
          </a:xfrm>
          <a:prstGeom prst="rect">
            <a:avLst/>
          </a:prstGeom>
        </p:spPr>
      </p:pic>
      <p:sp>
        <p:nvSpPr>
          <p:cNvPr id="90" name="Text Box 26"/>
          <p:cNvSpPr txBox="1">
            <a:spLocks noChangeArrowheads="1"/>
          </p:cNvSpPr>
          <p:nvPr/>
        </p:nvSpPr>
        <p:spPr bwMode="gray">
          <a:xfrm>
            <a:off x="764627" y="2166066"/>
            <a:ext cx="2326916" cy="83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 охвачено 8000 детей</a:t>
            </a:r>
          </a:p>
        </p:txBody>
      </p:sp>
      <p:sp>
        <p:nvSpPr>
          <p:cNvPr id="91" name="Text Box 26"/>
          <p:cNvSpPr txBox="1">
            <a:spLocks noChangeArrowheads="1"/>
          </p:cNvSpPr>
          <p:nvPr/>
        </p:nvSpPr>
        <p:spPr bwMode="gray">
          <a:xfrm>
            <a:off x="5116286" y="2180668"/>
            <a:ext cx="3298371" cy="830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2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2019 по 2022 гг. -</a:t>
            </a:r>
          </a:p>
          <a:p>
            <a:pPr algn="ctr"/>
            <a:r>
              <a:rPr lang="ru-RU" sz="23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ДОУ на 560 мест</a:t>
            </a:r>
          </a:p>
        </p:txBody>
      </p:sp>
      <p:sp>
        <p:nvSpPr>
          <p:cNvPr id="92" name="Text Box 26"/>
          <p:cNvSpPr txBox="1">
            <a:spLocks noChangeArrowheads="1"/>
          </p:cNvSpPr>
          <p:nvPr/>
        </p:nvSpPr>
        <p:spPr bwMode="gray">
          <a:xfrm>
            <a:off x="343524" y="4264269"/>
            <a:ext cx="3096358" cy="101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Услугу ДО в </a:t>
            </a:r>
          </a:p>
          <a:p>
            <a:pPr algn="ctr"/>
            <a:r>
              <a:rPr lang="ru-RU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2021-2022 году</a:t>
            </a:r>
          </a:p>
          <a:p>
            <a:pPr algn="ctr"/>
            <a:r>
              <a:rPr lang="ru-RU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получали – 7568 чел</a:t>
            </a:r>
          </a:p>
        </p:txBody>
      </p:sp>
      <p:sp>
        <p:nvSpPr>
          <p:cNvPr id="93" name="Text Box 26"/>
          <p:cNvSpPr txBox="1">
            <a:spLocks noChangeArrowheads="1"/>
          </p:cNvSpPr>
          <p:nvPr/>
        </p:nvSpPr>
        <p:spPr bwMode="gray">
          <a:xfrm>
            <a:off x="5430057" y="4271574"/>
            <a:ext cx="3017263" cy="101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 мае из ДОУ</a:t>
            </a:r>
          </a:p>
          <a:p>
            <a:pPr algn="ctr"/>
            <a:r>
              <a:rPr lang="ru-RU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выпущено </a:t>
            </a:r>
          </a:p>
          <a:p>
            <a:pPr algn="ctr"/>
            <a:r>
              <a:rPr lang="ru-RU" sz="2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2130 детей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8444" y="299716"/>
            <a:ext cx="82040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Дошкольное образование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77095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12836" r="54839" b="62970"/>
          <a:stretch/>
        </p:blipFill>
        <p:spPr>
          <a:xfrm>
            <a:off x="2545670" y="3933056"/>
            <a:ext cx="3898538" cy="22206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12836" r="54839" b="62970"/>
          <a:stretch/>
        </p:blipFill>
        <p:spPr>
          <a:xfrm>
            <a:off x="4374058" y="1844824"/>
            <a:ext cx="3898538" cy="22206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" t="12836" r="54839" b="62970"/>
          <a:stretch/>
        </p:blipFill>
        <p:spPr>
          <a:xfrm>
            <a:off x="483396" y="1844824"/>
            <a:ext cx="3898538" cy="22206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3415" y="1916832"/>
            <a:ext cx="2696696" cy="132343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Направления в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ДО получили 2983чел.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(от 2-х до 7-ми лет)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48064" y="2053299"/>
            <a:ext cx="2703248" cy="101566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очереди – 886 детей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(от 3-х до 7-ми лет)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54455" y="4005064"/>
            <a:ext cx="2485697" cy="132343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Средняя наполняемость групп составляет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34 ребенка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8444" y="299716"/>
            <a:ext cx="820400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b="1" spc="-3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Дошкольное образование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78446" y="977095"/>
            <a:ext cx="8240487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Наина\Desktop\для Н.Ф\для Н.Ф\для Н.Ф\ФОТо садов\МБДОУ Детский сад №35 Планета Детства»\WhatsApp Image 2021-08-14 at 11.07.25 (2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53" y="3714757"/>
            <a:ext cx="5591131" cy="3019331"/>
          </a:xfrm>
          <a:prstGeom prst="rect">
            <a:avLst/>
          </a:prstGeom>
          <a:ln w="38100" cap="sq">
            <a:solidFill>
              <a:srgbClr val="FFCC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71476" y="1904995"/>
            <a:ext cx="2302820" cy="577081"/>
          </a:xfrm>
          <a:prstGeom prst="rect">
            <a:avLst/>
          </a:prstGeom>
          <a:solidFill>
            <a:srgbClr val="20A6C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ru-RU" sz="18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МБДОУ №35 </a:t>
            </a:r>
          </a:p>
          <a:p>
            <a:pPr defTabSz="685800"/>
            <a:r>
              <a:rPr lang="ru-RU" sz="15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«Планета Детства»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723412" y="4880671"/>
            <a:ext cx="1354779" cy="350577"/>
          </a:xfrm>
          <a:prstGeom prst="rect">
            <a:avLst/>
          </a:prstGeom>
          <a:solidFill>
            <a:srgbClr val="20A6C6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ru-RU" sz="1800" b="1" dirty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250 мест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68752" y="6525344"/>
            <a:ext cx="2339752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-27383"/>
            <a:ext cx="4150568" cy="4176464"/>
          </a:xfrm>
          <a:prstGeom prst="rect">
            <a:avLst/>
          </a:prstGeom>
          <a:ln w="38100" cap="sq">
            <a:solidFill>
              <a:srgbClr val="FFCC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c5ff40a91f3891e785b6855043e19d044351"/>
</p:tagLst>
</file>

<file path=ppt/theme/theme1.xml><?xml version="1.0" encoding="utf-8"?>
<a:theme xmlns:a="http://schemas.openxmlformats.org/drawingml/2006/main" name="Тема Office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1465</TotalTime>
  <Words>1082</Words>
  <Application>Microsoft Office PowerPoint</Application>
  <PresentationFormat>Экран (4:3)</PresentationFormat>
  <Paragraphs>242</Paragraphs>
  <Slides>46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5" baseType="lpstr">
      <vt:lpstr>Arial</vt:lpstr>
      <vt:lpstr>Arial Narrow</vt:lpstr>
      <vt:lpstr>Calibri</vt:lpstr>
      <vt:lpstr>Cambria</vt:lpstr>
      <vt:lpstr>Franklin Gothic Medium</vt:lpstr>
      <vt:lpstr>Open Sans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500+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http://presentation-creation.ru/powerpoint-templates.html</Company>
  <LinksUpToDate>false</LinksUpToDate>
  <SharedDoc>false</SharedDoc>
  <HyperlinkBase>http://presentation-creation.ru/powerpoint-templates.html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Красочный абстрактный фон - шаблон презентации с сайта http://presentation-creation.ru</dc:title>
  <dc:creator>obstinate</dc:creator>
  <dc:description>Шаблон презентации с сайта http://presentation-creation.ru/</dc:description>
  <cp:lastModifiedBy>Admin</cp:lastModifiedBy>
  <cp:revision>154</cp:revision>
  <dcterms:created xsi:type="dcterms:W3CDTF">2017-10-03T10:03:42Z</dcterms:created>
  <dcterms:modified xsi:type="dcterms:W3CDTF">2022-08-26T10:58:17Z</dcterms:modified>
</cp:coreProperties>
</file>